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40"/>
  </p:notesMasterIdLst>
  <p:handoutMasterIdLst>
    <p:handoutMasterId r:id="rId41"/>
  </p:handoutMasterIdLst>
  <p:sldIdLst>
    <p:sldId id="1500" r:id="rId5"/>
    <p:sldId id="1501" r:id="rId6"/>
    <p:sldId id="1544" r:id="rId7"/>
    <p:sldId id="1574" r:id="rId8"/>
    <p:sldId id="1572" r:id="rId9"/>
    <p:sldId id="1573" r:id="rId10"/>
    <p:sldId id="1576" r:id="rId11"/>
    <p:sldId id="1542" r:id="rId12"/>
    <p:sldId id="1543" r:id="rId13"/>
    <p:sldId id="1546" r:id="rId14"/>
    <p:sldId id="1547" r:id="rId15"/>
    <p:sldId id="1548" r:id="rId16"/>
    <p:sldId id="1549" r:id="rId17"/>
    <p:sldId id="1550" r:id="rId18"/>
    <p:sldId id="1551" r:id="rId19"/>
    <p:sldId id="1552" r:id="rId20"/>
    <p:sldId id="1553" r:id="rId21"/>
    <p:sldId id="1554" r:id="rId22"/>
    <p:sldId id="1555" r:id="rId23"/>
    <p:sldId id="1556" r:id="rId24"/>
    <p:sldId id="1557" r:id="rId25"/>
    <p:sldId id="1558" r:id="rId26"/>
    <p:sldId id="1559" r:id="rId27"/>
    <p:sldId id="1560" r:id="rId28"/>
    <p:sldId id="1561" r:id="rId29"/>
    <p:sldId id="1562" r:id="rId30"/>
    <p:sldId id="1563" r:id="rId31"/>
    <p:sldId id="1564" r:id="rId32"/>
    <p:sldId id="1565" r:id="rId33"/>
    <p:sldId id="1566" r:id="rId34"/>
    <p:sldId id="1567" r:id="rId35"/>
    <p:sldId id="1570" r:id="rId36"/>
    <p:sldId id="1571" r:id="rId37"/>
    <p:sldId id="1568" r:id="rId38"/>
    <p:sldId id="1569" r:id="rId39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it 2019 Template (Light)" id="{D5BB76F4-83CF-43C2-B768-FA13CADF33A0}">
          <p14:sldIdLst>
            <p14:sldId id="1500"/>
            <p14:sldId id="1501"/>
            <p14:sldId id="1544"/>
            <p14:sldId id="1574"/>
            <p14:sldId id="1572"/>
            <p14:sldId id="1573"/>
            <p14:sldId id="1576"/>
            <p14:sldId id="1542"/>
            <p14:sldId id="1543"/>
            <p14:sldId id="1546"/>
            <p14:sldId id="1547"/>
            <p14:sldId id="1548"/>
            <p14:sldId id="1549"/>
            <p14:sldId id="1550"/>
            <p14:sldId id="1551"/>
            <p14:sldId id="1552"/>
            <p14:sldId id="1553"/>
            <p14:sldId id="1554"/>
            <p14:sldId id="1555"/>
            <p14:sldId id="1556"/>
            <p14:sldId id="1557"/>
            <p14:sldId id="1558"/>
            <p14:sldId id="1559"/>
            <p14:sldId id="1560"/>
            <p14:sldId id="1561"/>
            <p14:sldId id="1562"/>
            <p14:sldId id="1563"/>
            <p14:sldId id="1564"/>
            <p14:sldId id="1565"/>
            <p14:sldId id="1566"/>
            <p14:sldId id="1567"/>
            <p14:sldId id="1570"/>
            <p14:sldId id="1571"/>
            <p14:sldId id="1568"/>
            <p14:sldId id="1569"/>
          </p14:sldIdLst>
        </p14:section>
        <p14:section name="Resource / Guidelines" id="{043A0922-05EE-4E19-A2A7-CD8FACB706C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500"/>
    <a:srgbClr val="E72C97"/>
    <a:srgbClr val="FF6138"/>
    <a:srgbClr val="A166FF"/>
    <a:srgbClr val="527FFF"/>
    <a:srgbClr val="FF5252"/>
    <a:srgbClr val="000000"/>
    <a:srgbClr val="282828"/>
    <a:srgbClr val="FFFFFF"/>
    <a:srgbClr val="D232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72397" autoAdjust="0"/>
  </p:normalViewPr>
  <p:slideViewPr>
    <p:cSldViewPr snapToGrid="0">
      <p:cViewPr>
        <p:scale>
          <a:sx n="99" d="100"/>
          <a:sy n="99" d="100"/>
        </p:scale>
        <p:origin x="354" y="96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2018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3/25/2019 10:20 PM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CA8E1BB1-B036-4140-B110-296DC0701D04}" type="datetime8">
              <a:rPr lang="en-US" smtClean="0"/>
              <a:pPr/>
              <a:t>3/25/2019 10:20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785AE33-8762-CB48-8069-61FC714534F0}" type="datetime8">
              <a:rPr lang="en-US" smtClean="0"/>
              <a:t>3/25/2019 10:20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37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3/25/2019 10:20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65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3/25/2019 10:20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04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3/25/2019 10:20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79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3/25/2019 10:20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785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3/25/2019 10:20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87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3/25/2019 10:20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16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3/25/2019 10:20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73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3/25/2019 10:20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407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ummitpink">
            <a:extLst>
              <a:ext uri="{FF2B5EF4-FFF2-40B4-BE49-F238E27FC236}">
                <a16:creationId xmlns:a16="http://schemas.microsoft.com/office/drawing/2014/main" id="{7B608FB8-BC2F-477B-A115-09BFB1B9BB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9DC84CA-CE72-4309-9EAB-66ED7D370A86}"/>
              </a:ext>
            </a:extLst>
          </p:cNvPr>
          <p:cNvSpPr/>
          <p:nvPr userDrawn="1"/>
        </p:nvSpPr>
        <p:spPr bwMode="black">
          <a:xfrm>
            <a:off x="567307" y="3564340"/>
            <a:ext cx="2127613" cy="1276425"/>
          </a:xfrm>
          <a:custGeom>
            <a:avLst/>
            <a:gdLst>
              <a:gd name="connsiteX0" fmla="*/ 16294 w 1038916"/>
              <a:gd name="connsiteY0" fmla="*/ 412214 h 623280"/>
              <a:gd name="connsiteX1" fmla="*/ 530500 w 1038916"/>
              <a:gd name="connsiteY1" fmla="*/ 548204 h 623280"/>
              <a:gd name="connsiteX2" fmla="*/ 922882 w 1038916"/>
              <a:gd name="connsiteY2" fmla="*/ 467460 h 623280"/>
              <a:gd name="connsiteX3" fmla="*/ 939881 w 1038916"/>
              <a:gd name="connsiteY3" fmla="*/ 494374 h 623280"/>
              <a:gd name="connsiteX4" fmla="*/ 519167 w 1038916"/>
              <a:gd name="connsiteY4" fmla="*/ 623280 h 623280"/>
              <a:gd name="connsiteX5" fmla="*/ 4961 w 1038916"/>
              <a:gd name="connsiteY5" fmla="*/ 427796 h 623280"/>
              <a:gd name="connsiteX6" fmla="*/ 16294 w 1038916"/>
              <a:gd name="connsiteY6" fmla="*/ 412214 h 623280"/>
              <a:gd name="connsiteX7" fmla="*/ 962369 w 1038916"/>
              <a:gd name="connsiteY7" fmla="*/ 389372 h 623280"/>
              <a:gd name="connsiteX8" fmla="*/ 1034790 w 1038916"/>
              <a:gd name="connsiteY8" fmla="*/ 403715 h 623280"/>
              <a:gd name="connsiteX9" fmla="*/ 971045 w 1038916"/>
              <a:gd name="connsiteY9" fmla="*/ 576534 h 623280"/>
              <a:gd name="connsiteX10" fmla="*/ 956880 w 1038916"/>
              <a:gd name="connsiteY10" fmla="*/ 569451 h 623280"/>
              <a:gd name="connsiteX11" fmla="*/ 986627 w 1038916"/>
              <a:gd name="connsiteY11" fmla="*/ 440545 h 623280"/>
              <a:gd name="connsiteX12" fmla="*/ 853471 w 1038916"/>
              <a:gd name="connsiteY12" fmla="*/ 436295 h 623280"/>
              <a:gd name="connsiteX13" fmla="*/ 850638 w 1038916"/>
              <a:gd name="connsiteY13" fmla="*/ 420713 h 623280"/>
              <a:gd name="connsiteX14" fmla="*/ 962369 w 1038916"/>
              <a:gd name="connsiteY14" fmla="*/ 389372 h 623280"/>
              <a:gd name="connsiteX15" fmla="*/ 172113 w 1038916"/>
              <a:gd name="connsiteY15" fmla="*/ 175652 h 623280"/>
              <a:gd name="connsiteX16" fmla="*/ 121118 w 1038916"/>
              <a:gd name="connsiteY16" fmla="*/ 189817 h 623280"/>
              <a:gd name="connsiteX17" fmla="*/ 104119 w 1038916"/>
              <a:gd name="connsiteY17" fmla="*/ 229480 h 623280"/>
              <a:gd name="connsiteX18" fmla="*/ 116868 w 1038916"/>
              <a:gd name="connsiteY18" fmla="*/ 266310 h 623280"/>
              <a:gd name="connsiteX19" fmla="*/ 153698 w 1038916"/>
              <a:gd name="connsiteY19" fmla="*/ 277643 h 623280"/>
              <a:gd name="connsiteX20" fmla="*/ 189112 w 1038916"/>
              <a:gd name="connsiteY20" fmla="*/ 271976 h 623280"/>
              <a:gd name="connsiteX21" fmla="*/ 221692 w 1038916"/>
              <a:gd name="connsiteY21" fmla="*/ 249312 h 623280"/>
              <a:gd name="connsiteX22" fmla="*/ 233025 w 1038916"/>
              <a:gd name="connsiteY22" fmla="*/ 226647 h 623280"/>
              <a:gd name="connsiteX23" fmla="*/ 235858 w 1038916"/>
              <a:gd name="connsiteY23" fmla="*/ 196900 h 623280"/>
              <a:gd name="connsiteX24" fmla="*/ 235858 w 1038916"/>
              <a:gd name="connsiteY24" fmla="*/ 182734 h 623280"/>
              <a:gd name="connsiteX25" fmla="*/ 204694 w 1038916"/>
              <a:gd name="connsiteY25" fmla="*/ 177068 h 623280"/>
              <a:gd name="connsiteX26" fmla="*/ 172113 w 1038916"/>
              <a:gd name="connsiteY26" fmla="*/ 175652 h 623280"/>
              <a:gd name="connsiteX27" fmla="*/ 335016 w 1038916"/>
              <a:gd name="connsiteY27" fmla="*/ 8499 h 623280"/>
              <a:gd name="connsiteX28" fmla="*/ 369013 w 1038916"/>
              <a:gd name="connsiteY28" fmla="*/ 8499 h 623280"/>
              <a:gd name="connsiteX29" fmla="*/ 383178 w 1038916"/>
              <a:gd name="connsiteY29" fmla="*/ 11332 h 623280"/>
              <a:gd name="connsiteX30" fmla="*/ 390261 w 1038916"/>
              <a:gd name="connsiteY30" fmla="*/ 25498 h 623280"/>
              <a:gd name="connsiteX31" fmla="*/ 448339 w 1038916"/>
              <a:gd name="connsiteY31" fmla="*/ 253561 h 623280"/>
              <a:gd name="connsiteX32" fmla="*/ 502169 w 1038916"/>
              <a:gd name="connsiteY32" fmla="*/ 25498 h 623280"/>
              <a:gd name="connsiteX33" fmla="*/ 509251 w 1038916"/>
              <a:gd name="connsiteY33" fmla="*/ 11332 h 623280"/>
              <a:gd name="connsiteX34" fmla="*/ 523417 w 1038916"/>
              <a:gd name="connsiteY34" fmla="*/ 8499 h 623280"/>
              <a:gd name="connsiteX35" fmla="*/ 551748 w 1038916"/>
              <a:gd name="connsiteY35" fmla="*/ 8499 h 623280"/>
              <a:gd name="connsiteX36" fmla="*/ 565914 w 1038916"/>
              <a:gd name="connsiteY36" fmla="*/ 11332 h 623280"/>
              <a:gd name="connsiteX37" fmla="*/ 572996 w 1038916"/>
              <a:gd name="connsiteY37" fmla="*/ 25498 h 623280"/>
              <a:gd name="connsiteX38" fmla="*/ 623992 w 1038916"/>
              <a:gd name="connsiteY38" fmla="*/ 257811 h 623280"/>
              <a:gd name="connsiteX39" fmla="*/ 683487 w 1038916"/>
              <a:gd name="connsiteY39" fmla="*/ 26914 h 623280"/>
              <a:gd name="connsiteX40" fmla="*/ 690569 w 1038916"/>
              <a:gd name="connsiteY40" fmla="*/ 12749 h 623280"/>
              <a:gd name="connsiteX41" fmla="*/ 704735 w 1038916"/>
              <a:gd name="connsiteY41" fmla="*/ 9916 h 623280"/>
              <a:gd name="connsiteX42" fmla="*/ 737315 w 1038916"/>
              <a:gd name="connsiteY42" fmla="*/ 9916 h 623280"/>
              <a:gd name="connsiteX43" fmla="*/ 745815 w 1038916"/>
              <a:gd name="connsiteY43" fmla="*/ 18415 h 623280"/>
              <a:gd name="connsiteX44" fmla="*/ 745815 w 1038916"/>
              <a:gd name="connsiteY44" fmla="*/ 24081 h 623280"/>
              <a:gd name="connsiteX45" fmla="*/ 742982 w 1038916"/>
              <a:gd name="connsiteY45" fmla="*/ 32581 h 623280"/>
              <a:gd name="connsiteX46" fmla="*/ 659405 w 1038916"/>
              <a:gd name="connsiteY46" fmla="*/ 300307 h 623280"/>
              <a:gd name="connsiteX47" fmla="*/ 652323 w 1038916"/>
              <a:gd name="connsiteY47" fmla="*/ 314473 h 623280"/>
              <a:gd name="connsiteX48" fmla="*/ 639574 w 1038916"/>
              <a:gd name="connsiteY48" fmla="*/ 317306 h 623280"/>
              <a:gd name="connsiteX49" fmla="*/ 609826 w 1038916"/>
              <a:gd name="connsiteY49" fmla="*/ 317306 h 623280"/>
              <a:gd name="connsiteX50" fmla="*/ 595661 w 1038916"/>
              <a:gd name="connsiteY50" fmla="*/ 313056 h 623280"/>
              <a:gd name="connsiteX51" fmla="*/ 588578 w 1038916"/>
              <a:gd name="connsiteY51" fmla="*/ 298891 h 623280"/>
              <a:gd name="connsiteX52" fmla="*/ 534750 w 1038916"/>
              <a:gd name="connsiteY52" fmla="*/ 76493 h 623280"/>
              <a:gd name="connsiteX53" fmla="*/ 480920 w 1038916"/>
              <a:gd name="connsiteY53" fmla="*/ 298891 h 623280"/>
              <a:gd name="connsiteX54" fmla="*/ 473837 w 1038916"/>
              <a:gd name="connsiteY54" fmla="*/ 313056 h 623280"/>
              <a:gd name="connsiteX55" fmla="*/ 459672 w 1038916"/>
              <a:gd name="connsiteY55" fmla="*/ 317306 h 623280"/>
              <a:gd name="connsiteX56" fmla="*/ 431341 w 1038916"/>
              <a:gd name="connsiteY56" fmla="*/ 317306 h 623280"/>
              <a:gd name="connsiteX57" fmla="*/ 431341 w 1038916"/>
              <a:gd name="connsiteY57" fmla="*/ 315889 h 623280"/>
              <a:gd name="connsiteX58" fmla="*/ 418592 w 1038916"/>
              <a:gd name="connsiteY58" fmla="*/ 313056 h 623280"/>
              <a:gd name="connsiteX59" fmla="*/ 411509 w 1038916"/>
              <a:gd name="connsiteY59" fmla="*/ 298891 h 623280"/>
              <a:gd name="connsiteX60" fmla="*/ 330766 w 1038916"/>
              <a:gd name="connsiteY60" fmla="*/ 31164 h 623280"/>
              <a:gd name="connsiteX61" fmla="*/ 326517 w 1038916"/>
              <a:gd name="connsiteY61" fmla="*/ 16999 h 623280"/>
              <a:gd name="connsiteX62" fmla="*/ 335016 w 1038916"/>
              <a:gd name="connsiteY62" fmla="*/ 8499 h 623280"/>
              <a:gd name="connsiteX63" fmla="*/ 887469 w 1038916"/>
              <a:gd name="connsiteY63" fmla="*/ 1417 h 623280"/>
              <a:gd name="connsiteX64" fmla="*/ 910134 w 1038916"/>
              <a:gd name="connsiteY64" fmla="*/ 2833 h 623280"/>
              <a:gd name="connsiteX65" fmla="*/ 932798 w 1038916"/>
              <a:gd name="connsiteY65" fmla="*/ 7083 h 623280"/>
              <a:gd name="connsiteX66" fmla="*/ 952630 w 1038916"/>
              <a:gd name="connsiteY66" fmla="*/ 12749 h 623280"/>
              <a:gd name="connsiteX67" fmla="*/ 966795 w 1038916"/>
              <a:gd name="connsiteY67" fmla="*/ 18415 h 623280"/>
              <a:gd name="connsiteX68" fmla="*/ 976711 w 1038916"/>
              <a:gd name="connsiteY68" fmla="*/ 26914 h 623280"/>
              <a:gd name="connsiteX69" fmla="*/ 979544 w 1038916"/>
              <a:gd name="connsiteY69" fmla="*/ 38247 h 623280"/>
              <a:gd name="connsiteX70" fmla="*/ 979544 w 1038916"/>
              <a:gd name="connsiteY70" fmla="*/ 55245 h 623280"/>
              <a:gd name="connsiteX71" fmla="*/ 971045 w 1038916"/>
              <a:gd name="connsiteY71" fmla="*/ 66578 h 623280"/>
              <a:gd name="connsiteX72" fmla="*/ 958296 w 1038916"/>
              <a:gd name="connsiteY72" fmla="*/ 62328 h 623280"/>
              <a:gd name="connsiteX73" fmla="*/ 891719 w 1038916"/>
              <a:gd name="connsiteY73" fmla="*/ 49579 h 623280"/>
              <a:gd name="connsiteX74" fmla="*/ 846389 w 1038916"/>
              <a:gd name="connsiteY74" fmla="*/ 59495 h 623280"/>
              <a:gd name="connsiteX75" fmla="*/ 829391 w 1038916"/>
              <a:gd name="connsiteY75" fmla="*/ 90659 h 623280"/>
              <a:gd name="connsiteX76" fmla="*/ 839307 w 1038916"/>
              <a:gd name="connsiteY76" fmla="*/ 114740 h 623280"/>
              <a:gd name="connsiteX77" fmla="*/ 877553 w 1038916"/>
              <a:gd name="connsiteY77" fmla="*/ 133155 h 623280"/>
              <a:gd name="connsiteX78" fmla="*/ 927132 w 1038916"/>
              <a:gd name="connsiteY78" fmla="*/ 148737 h 623280"/>
              <a:gd name="connsiteX79" fmla="*/ 980961 w 1038916"/>
              <a:gd name="connsiteY79" fmla="*/ 181318 h 623280"/>
              <a:gd name="connsiteX80" fmla="*/ 996543 w 1038916"/>
              <a:gd name="connsiteY80" fmla="*/ 229480 h 623280"/>
              <a:gd name="connsiteX81" fmla="*/ 988044 w 1038916"/>
              <a:gd name="connsiteY81" fmla="*/ 269143 h 623280"/>
              <a:gd name="connsiteX82" fmla="*/ 962546 w 1038916"/>
              <a:gd name="connsiteY82" fmla="*/ 300307 h 623280"/>
              <a:gd name="connsiteX83" fmla="*/ 924299 w 1038916"/>
              <a:gd name="connsiteY83" fmla="*/ 320139 h 623280"/>
              <a:gd name="connsiteX84" fmla="*/ 874720 w 1038916"/>
              <a:gd name="connsiteY84" fmla="*/ 324389 h 623280"/>
              <a:gd name="connsiteX85" fmla="*/ 820891 w 1038916"/>
              <a:gd name="connsiteY85" fmla="*/ 318722 h 623280"/>
              <a:gd name="connsiteX86" fmla="*/ 781228 w 1038916"/>
              <a:gd name="connsiteY86" fmla="*/ 304557 h 623280"/>
              <a:gd name="connsiteX87" fmla="*/ 771312 w 1038916"/>
              <a:gd name="connsiteY87" fmla="*/ 294641 h 623280"/>
              <a:gd name="connsiteX88" fmla="*/ 769896 w 1038916"/>
              <a:gd name="connsiteY88" fmla="*/ 284725 h 623280"/>
              <a:gd name="connsiteX89" fmla="*/ 769896 w 1038916"/>
              <a:gd name="connsiteY89" fmla="*/ 267727 h 623280"/>
              <a:gd name="connsiteX90" fmla="*/ 778395 w 1038916"/>
              <a:gd name="connsiteY90" fmla="*/ 256395 h 623280"/>
              <a:gd name="connsiteX91" fmla="*/ 784061 w 1038916"/>
              <a:gd name="connsiteY91" fmla="*/ 257811 h 623280"/>
              <a:gd name="connsiteX92" fmla="*/ 792561 w 1038916"/>
              <a:gd name="connsiteY92" fmla="*/ 262061 h 623280"/>
              <a:gd name="connsiteX93" fmla="*/ 830807 w 1038916"/>
              <a:gd name="connsiteY93" fmla="*/ 274810 h 623280"/>
              <a:gd name="connsiteX94" fmla="*/ 871887 w 1038916"/>
              <a:gd name="connsiteY94" fmla="*/ 279059 h 623280"/>
              <a:gd name="connsiteX95" fmla="*/ 922883 w 1038916"/>
              <a:gd name="connsiteY95" fmla="*/ 267727 h 623280"/>
              <a:gd name="connsiteX96" fmla="*/ 941298 w 1038916"/>
              <a:gd name="connsiteY96" fmla="*/ 235146 h 623280"/>
              <a:gd name="connsiteX97" fmla="*/ 931382 w 1038916"/>
              <a:gd name="connsiteY97" fmla="*/ 211065 h 623280"/>
              <a:gd name="connsiteX98" fmla="*/ 895968 w 1038916"/>
              <a:gd name="connsiteY98" fmla="*/ 192650 h 623280"/>
              <a:gd name="connsiteX99" fmla="*/ 846389 w 1038916"/>
              <a:gd name="connsiteY99" fmla="*/ 177068 h 623280"/>
              <a:gd name="connsiteX100" fmla="*/ 791144 w 1038916"/>
              <a:gd name="connsiteY100" fmla="*/ 141654 h 623280"/>
              <a:gd name="connsiteX101" fmla="*/ 774145 w 1038916"/>
              <a:gd name="connsiteY101" fmla="*/ 92075 h 623280"/>
              <a:gd name="connsiteX102" fmla="*/ 784061 w 1038916"/>
              <a:gd name="connsiteY102" fmla="*/ 53829 h 623280"/>
              <a:gd name="connsiteX103" fmla="*/ 808143 w 1038916"/>
              <a:gd name="connsiteY103" fmla="*/ 25498 h 623280"/>
              <a:gd name="connsiteX104" fmla="*/ 843556 w 1038916"/>
              <a:gd name="connsiteY104" fmla="*/ 7083 h 623280"/>
              <a:gd name="connsiteX105" fmla="*/ 887469 w 1038916"/>
              <a:gd name="connsiteY105" fmla="*/ 1417 h 623280"/>
              <a:gd name="connsiteX106" fmla="*/ 176363 w 1038916"/>
              <a:gd name="connsiteY106" fmla="*/ 0 h 623280"/>
              <a:gd name="connsiteX107" fmla="*/ 267022 w 1038916"/>
              <a:gd name="connsiteY107" fmla="*/ 28331 h 623280"/>
              <a:gd name="connsiteX108" fmla="*/ 295353 w 1038916"/>
              <a:gd name="connsiteY108" fmla="*/ 113324 h 623280"/>
              <a:gd name="connsiteX109" fmla="*/ 295353 w 1038916"/>
              <a:gd name="connsiteY109" fmla="*/ 225231 h 623280"/>
              <a:gd name="connsiteX110" fmla="*/ 293936 w 1038916"/>
              <a:gd name="connsiteY110" fmla="*/ 225231 h 623280"/>
              <a:gd name="connsiteX111" fmla="*/ 298186 w 1038916"/>
              <a:gd name="connsiteY111" fmla="*/ 256395 h 623280"/>
              <a:gd name="connsiteX112" fmla="*/ 309518 w 1038916"/>
              <a:gd name="connsiteY112" fmla="*/ 280476 h 623280"/>
              <a:gd name="connsiteX113" fmla="*/ 312351 w 1038916"/>
              <a:gd name="connsiteY113" fmla="*/ 288975 h 623280"/>
              <a:gd name="connsiteX114" fmla="*/ 305269 w 1038916"/>
              <a:gd name="connsiteY114" fmla="*/ 298891 h 623280"/>
              <a:gd name="connsiteX115" fmla="*/ 284020 w 1038916"/>
              <a:gd name="connsiteY115" fmla="*/ 313056 h 623280"/>
              <a:gd name="connsiteX116" fmla="*/ 275521 w 1038916"/>
              <a:gd name="connsiteY116" fmla="*/ 315889 h 623280"/>
              <a:gd name="connsiteX117" fmla="*/ 265605 w 1038916"/>
              <a:gd name="connsiteY117" fmla="*/ 311640 h 623280"/>
              <a:gd name="connsiteX118" fmla="*/ 252856 w 1038916"/>
              <a:gd name="connsiteY118" fmla="*/ 296058 h 623280"/>
              <a:gd name="connsiteX119" fmla="*/ 242941 w 1038916"/>
              <a:gd name="connsiteY119" fmla="*/ 276226 h 623280"/>
              <a:gd name="connsiteX120" fmla="*/ 140949 w 1038916"/>
              <a:gd name="connsiteY120" fmla="*/ 324389 h 623280"/>
              <a:gd name="connsiteX121" fmla="*/ 71539 w 1038916"/>
              <a:gd name="connsiteY121" fmla="*/ 300307 h 623280"/>
              <a:gd name="connsiteX122" fmla="*/ 46041 w 1038916"/>
              <a:gd name="connsiteY122" fmla="*/ 233730 h 623280"/>
              <a:gd name="connsiteX123" fmla="*/ 77205 w 1038916"/>
              <a:gd name="connsiteY123" fmla="*/ 162903 h 623280"/>
              <a:gd name="connsiteX124" fmla="*/ 162198 w 1038916"/>
              <a:gd name="connsiteY124" fmla="*/ 135988 h 623280"/>
              <a:gd name="connsiteX125" fmla="*/ 199028 w 1038916"/>
              <a:gd name="connsiteY125" fmla="*/ 138821 h 623280"/>
              <a:gd name="connsiteX126" fmla="*/ 238691 w 1038916"/>
              <a:gd name="connsiteY126" fmla="*/ 145904 h 623280"/>
              <a:gd name="connsiteX127" fmla="*/ 238691 w 1038916"/>
              <a:gd name="connsiteY127" fmla="*/ 120406 h 623280"/>
              <a:gd name="connsiteX128" fmla="*/ 221692 w 1038916"/>
              <a:gd name="connsiteY128" fmla="*/ 65161 h 623280"/>
              <a:gd name="connsiteX129" fmla="*/ 165031 w 1038916"/>
              <a:gd name="connsiteY129" fmla="*/ 49579 h 623280"/>
              <a:gd name="connsiteX130" fmla="*/ 128201 w 1038916"/>
              <a:gd name="connsiteY130" fmla="*/ 53829 h 623280"/>
              <a:gd name="connsiteX131" fmla="*/ 91370 w 1038916"/>
              <a:gd name="connsiteY131" fmla="*/ 65161 h 623280"/>
              <a:gd name="connsiteX132" fmla="*/ 78622 w 1038916"/>
              <a:gd name="connsiteY132" fmla="*/ 69411 h 623280"/>
              <a:gd name="connsiteX133" fmla="*/ 72955 w 1038916"/>
              <a:gd name="connsiteY133" fmla="*/ 70827 h 623280"/>
              <a:gd name="connsiteX134" fmla="*/ 65873 w 1038916"/>
              <a:gd name="connsiteY134" fmla="*/ 59495 h 623280"/>
              <a:gd name="connsiteX135" fmla="*/ 65873 w 1038916"/>
              <a:gd name="connsiteY135" fmla="*/ 42496 h 623280"/>
              <a:gd name="connsiteX136" fmla="*/ 68706 w 1038916"/>
              <a:gd name="connsiteY136" fmla="*/ 29747 h 623280"/>
              <a:gd name="connsiteX137" fmla="*/ 78622 w 1038916"/>
              <a:gd name="connsiteY137" fmla="*/ 22665 h 623280"/>
              <a:gd name="connsiteX138" fmla="*/ 122534 w 1038916"/>
              <a:gd name="connsiteY138" fmla="*/ 7083 h 623280"/>
              <a:gd name="connsiteX139" fmla="*/ 176363 w 1038916"/>
              <a:gd name="connsiteY139" fmla="*/ 0 h 62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038916" h="623280">
                <a:moveTo>
                  <a:pt x="16294" y="412214"/>
                </a:moveTo>
                <a:cubicBezTo>
                  <a:pt x="162198" y="497207"/>
                  <a:pt x="343515" y="548204"/>
                  <a:pt x="530500" y="548204"/>
                </a:cubicBezTo>
                <a:cubicBezTo>
                  <a:pt x="656572" y="548204"/>
                  <a:pt x="795393" y="522706"/>
                  <a:pt x="922882" y="467460"/>
                </a:cubicBezTo>
                <a:cubicBezTo>
                  <a:pt x="942714" y="460377"/>
                  <a:pt x="958296" y="480208"/>
                  <a:pt x="939881" y="494374"/>
                </a:cubicBezTo>
                <a:cubicBezTo>
                  <a:pt x="826557" y="577951"/>
                  <a:pt x="660822" y="623280"/>
                  <a:pt x="519167" y="623280"/>
                </a:cubicBezTo>
                <a:cubicBezTo>
                  <a:pt x="320850" y="623280"/>
                  <a:pt x="140949" y="549620"/>
                  <a:pt x="4961" y="427796"/>
                </a:cubicBezTo>
                <a:cubicBezTo>
                  <a:pt x="-6371" y="417881"/>
                  <a:pt x="3545" y="405132"/>
                  <a:pt x="16294" y="412214"/>
                </a:cubicBezTo>
                <a:close/>
                <a:moveTo>
                  <a:pt x="962369" y="389372"/>
                </a:moveTo>
                <a:cubicBezTo>
                  <a:pt x="998668" y="388841"/>
                  <a:pt x="1028416" y="395924"/>
                  <a:pt x="1034790" y="403715"/>
                </a:cubicBezTo>
                <a:cubicBezTo>
                  <a:pt x="1047539" y="419297"/>
                  <a:pt x="1031957" y="525538"/>
                  <a:pt x="971045" y="576534"/>
                </a:cubicBezTo>
                <a:cubicBezTo>
                  <a:pt x="961130" y="585033"/>
                  <a:pt x="952630" y="580784"/>
                  <a:pt x="956880" y="569451"/>
                </a:cubicBezTo>
                <a:cubicBezTo>
                  <a:pt x="971045" y="535454"/>
                  <a:pt x="1002209" y="458960"/>
                  <a:pt x="986627" y="440545"/>
                </a:cubicBezTo>
                <a:cubicBezTo>
                  <a:pt x="972462" y="422130"/>
                  <a:pt x="890301" y="432046"/>
                  <a:pt x="853471" y="436295"/>
                </a:cubicBezTo>
                <a:cubicBezTo>
                  <a:pt x="842139" y="437712"/>
                  <a:pt x="840722" y="427796"/>
                  <a:pt x="850638" y="420713"/>
                </a:cubicBezTo>
                <a:cubicBezTo>
                  <a:pt x="883218" y="398049"/>
                  <a:pt x="926069" y="389904"/>
                  <a:pt x="962369" y="389372"/>
                </a:cubicBezTo>
                <a:close/>
                <a:moveTo>
                  <a:pt x="172113" y="175652"/>
                </a:moveTo>
                <a:cubicBezTo>
                  <a:pt x="149449" y="175652"/>
                  <a:pt x="132450" y="179901"/>
                  <a:pt x="121118" y="189817"/>
                </a:cubicBezTo>
                <a:cubicBezTo>
                  <a:pt x="109786" y="199733"/>
                  <a:pt x="104119" y="212482"/>
                  <a:pt x="104119" y="229480"/>
                </a:cubicBezTo>
                <a:cubicBezTo>
                  <a:pt x="104119" y="245062"/>
                  <a:pt x="108369" y="257811"/>
                  <a:pt x="116868" y="266310"/>
                </a:cubicBezTo>
                <a:cubicBezTo>
                  <a:pt x="125368" y="273393"/>
                  <a:pt x="138116" y="277643"/>
                  <a:pt x="153698" y="277643"/>
                </a:cubicBezTo>
                <a:cubicBezTo>
                  <a:pt x="165031" y="277643"/>
                  <a:pt x="176363" y="276226"/>
                  <a:pt x="189112" y="271976"/>
                </a:cubicBezTo>
                <a:cubicBezTo>
                  <a:pt x="201861" y="267727"/>
                  <a:pt x="211777" y="260644"/>
                  <a:pt x="221692" y="249312"/>
                </a:cubicBezTo>
                <a:cubicBezTo>
                  <a:pt x="227359" y="242229"/>
                  <a:pt x="231608" y="235146"/>
                  <a:pt x="233025" y="226647"/>
                </a:cubicBezTo>
                <a:cubicBezTo>
                  <a:pt x="235858" y="218148"/>
                  <a:pt x="235858" y="208232"/>
                  <a:pt x="235858" y="196900"/>
                </a:cubicBezTo>
                <a:lnTo>
                  <a:pt x="235858" y="182734"/>
                </a:lnTo>
                <a:cubicBezTo>
                  <a:pt x="225942" y="179901"/>
                  <a:pt x="214610" y="178485"/>
                  <a:pt x="204694" y="177068"/>
                </a:cubicBezTo>
                <a:cubicBezTo>
                  <a:pt x="193362" y="175652"/>
                  <a:pt x="183446" y="175652"/>
                  <a:pt x="172113" y="175652"/>
                </a:cubicBezTo>
                <a:close/>
                <a:moveTo>
                  <a:pt x="335016" y="8499"/>
                </a:moveTo>
                <a:lnTo>
                  <a:pt x="369013" y="8499"/>
                </a:lnTo>
                <a:cubicBezTo>
                  <a:pt x="376096" y="8499"/>
                  <a:pt x="380345" y="9916"/>
                  <a:pt x="383178" y="11332"/>
                </a:cubicBezTo>
                <a:cubicBezTo>
                  <a:pt x="386012" y="14166"/>
                  <a:pt x="387428" y="18415"/>
                  <a:pt x="390261" y="25498"/>
                </a:cubicBezTo>
                <a:lnTo>
                  <a:pt x="448339" y="253561"/>
                </a:lnTo>
                <a:lnTo>
                  <a:pt x="502169" y="25498"/>
                </a:lnTo>
                <a:cubicBezTo>
                  <a:pt x="503585" y="18415"/>
                  <a:pt x="506419" y="14166"/>
                  <a:pt x="509251" y="11332"/>
                </a:cubicBezTo>
                <a:cubicBezTo>
                  <a:pt x="512085" y="8499"/>
                  <a:pt x="516335" y="8499"/>
                  <a:pt x="523417" y="8499"/>
                </a:cubicBezTo>
                <a:lnTo>
                  <a:pt x="551748" y="8499"/>
                </a:lnTo>
                <a:cubicBezTo>
                  <a:pt x="558831" y="8499"/>
                  <a:pt x="563081" y="9916"/>
                  <a:pt x="565914" y="11332"/>
                </a:cubicBezTo>
                <a:cubicBezTo>
                  <a:pt x="568747" y="14166"/>
                  <a:pt x="571580" y="18415"/>
                  <a:pt x="572996" y="25498"/>
                </a:cubicBezTo>
                <a:lnTo>
                  <a:pt x="623992" y="257811"/>
                </a:lnTo>
                <a:lnTo>
                  <a:pt x="683487" y="26914"/>
                </a:lnTo>
                <a:cubicBezTo>
                  <a:pt x="684903" y="19832"/>
                  <a:pt x="687736" y="15582"/>
                  <a:pt x="690569" y="12749"/>
                </a:cubicBezTo>
                <a:cubicBezTo>
                  <a:pt x="693403" y="9916"/>
                  <a:pt x="697652" y="9916"/>
                  <a:pt x="704735" y="9916"/>
                </a:cubicBezTo>
                <a:lnTo>
                  <a:pt x="737315" y="9916"/>
                </a:lnTo>
                <a:cubicBezTo>
                  <a:pt x="742982" y="9916"/>
                  <a:pt x="745815" y="12749"/>
                  <a:pt x="745815" y="18415"/>
                </a:cubicBezTo>
                <a:cubicBezTo>
                  <a:pt x="745815" y="19832"/>
                  <a:pt x="745815" y="21248"/>
                  <a:pt x="745815" y="24081"/>
                </a:cubicBezTo>
                <a:cubicBezTo>
                  <a:pt x="745815" y="25498"/>
                  <a:pt x="744398" y="28331"/>
                  <a:pt x="742982" y="32581"/>
                </a:cubicBezTo>
                <a:lnTo>
                  <a:pt x="659405" y="300307"/>
                </a:lnTo>
                <a:cubicBezTo>
                  <a:pt x="657989" y="307390"/>
                  <a:pt x="655156" y="311640"/>
                  <a:pt x="652323" y="314473"/>
                </a:cubicBezTo>
                <a:cubicBezTo>
                  <a:pt x="649490" y="317306"/>
                  <a:pt x="645240" y="317306"/>
                  <a:pt x="639574" y="317306"/>
                </a:cubicBezTo>
                <a:lnTo>
                  <a:pt x="609826" y="317306"/>
                </a:lnTo>
                <a:cubicBezTo>
                  <a:pt x="602744" y="317306"/>
                  <a:pt x="598494" y="315889"/>
                  <a:pt x="595661" y="313056"/>
                </a:cubicBezTo>
                <a:cubicBezTo>
                  <a:pt x="592828" y="310223"/>
                  <a:pt x="589995" y="305974"/>
                  <a:pt x="588578" y="298891"/>
                </a:cubicBezTo>
                <a:lnTo>
                  <a:pt x="534750" y="76493"/>
                </a:lnTo>
                <a:lnTo>
                  <a:pt x="480920" y="298891"/>
                </a:lnTo>
                <a:cubicBezTo>
                  <a:pt x="479503" y="305974"/>
                  <a:pt x="476670" y="310223"/>
                  <a:pt x="473837" y="313056"/>
                </a:cubicBezTo>
                <a:cubicBezTo>
                  <a:pt x="471004" y="315889"/>
                  <a:pt x="466755" y="317306"/>
                  <a:pt x="459672" y="317306"/>
                </a:cubicBezTo>
                <a:lnTo>
                  <a:pt x="431341" y="317306"/>
                </a:lnTo>
                <a:lnTo>
                  <a:pt x="431341" y="315889"/>
                </a:lnTo>
                <a:cubicBezTo>
                  <a:pt x="425675" y="315889"/>
                  <a:pt x="421425" y="314473"/>
                  <a:pt x="418592" y="313056"/>
                </a:cubicBezTo>
                <a:cubicBezTo>
                  <a:pt x="415759" y="310223"/>
                  <a:pt x="412926" y="305974"/>
                  <a:pt x="411509" y="298891"/>
                </a:cubicBezTo>
                <a:lnTo>
                  <a:pt x="330766" y="31164"/>
                </a:lnTo>
                <a:cubicBezTo>
                  <a:pt x="326517" y="24081"/>
                  <a:pt x="326517" y="19832"/>
                  <a:pt x="326517" y="16999"/>
                </a:cubicBezTo>
                <a:cubicBezTo>
                  <a:pt x="326517" y="11332"/>
                  <a:pt x="329350" y="8499"/>
                  <a:pt x="335016" y="8499"/>
                </a:cubicBezTo>
                <a:close/>
                <a:moveTo>
                  <a:pt x="887469" y="1417"/>
                </a:moveTo>
                <a:cubicBezTo>
                  <a:pt x="894552" y="1417"/>
                  <a:pt x="903051" y="1417"/>
                  <a:pt x="910134" y="2833"/>
                </a:cubicBezTo>
                <a:cubicBezTo>
                  <a:pt x="918633" y="4250"/>
                  <a:pt x="925716" y="5666"/>
                  <a:pt x="932798" y="7083"/>
                </a:cubicBezTo>
                <a:cubicBezTo>
                  <a:pt x="939881" y="8499"/>
                  <a:pt x="946964" y="9916"/>
                  <a:pt x="952630" y="12749"/>
                </a:cubicBezTo>
                <a:cubicBezTo>
                  <a:pt x="958296" y="14166"/>
                  <a:pt x="963962" y="16999"/>
                  <a:pt x="966795" y="18415"/>
                </a:cubicBezTo>
                <a:cubicBezTo>
                  <a:pt x="971045" y="21248"/>
                  <a:pt x="975295" y="24081"/>
                  <a:pt x="976711" y="26914"/>
                </a:cubicBezTo>
                <a:cubicBezTo>
                  <a:pt x="978128" y="29747"/>
                  <a:pt x="979544" y="33997"/>
                  <a:pt x="979544" y="38247"/>
                </a:cubicBezTo>
                <a:lnTo>
                  <a:pt x="979544" y="55245"/>
                </a:lnTo>
                <a:cubicBezTo>
                  <a:pt x="979544" y="62328"/>
                  <a:pt x="976711" y="66578"/>
                  <a:pt x="971045" y="66578"/>
                </a:cubicBezTo>
                <a:cubicBezTo>
                  <a:pt x="968212" y="66578"/>
                  <a:pt x="963962" y="65161"/>
                  <a:pt x="958296" y="62328"/>
                </a:cubicBezTo>
                <a:cubicBezTo>
                  <a:pt x="938465" y="53829"/>
                  <a:pt x="915800" y="49579"/>
                  <a:pt x="891719" y="49579"/>
                </a:cubicBezTo>
                <a:cubicBezTo>
                  <a:pt x="871887" y="49579"/>
                  <a:pt x="856305" y="52412"/>
                  <a:pt x="846389" y="59495"/>
                </a:cubicBezTo>
                <a:cubicBezTo>
                  <a:pt x="835057" y="66578"/>
                  <a:pt x="829391" y="76493"/>
                  <a:pt x="829391" y="90659"/>
                </a:cubicBezTo>
                <a:cubicBezTo>
                  <a:pt x="829391" y="100575"/>
                  <a:pt x="832224" y="109074"/>
                  <a:pt x="839307" y="114740"/>
                </a:cubicBezTo>
                <a:cubicBezTo>
                  <a:pt x="846389" y="121823"/>
                  <a:pt x="859138" y="127489"/>
                  <a:pt x="877553" y="133155"/>
                </a:cubicBezTo>
                <a:lnTo>
                  <a:pt x="927132" y="148737"/>
                </a:lnTo>
                <a:cubicBezTo>
                  <a:pt x="952630" y="157236"/>
                  <a:pt x="969629" y="168569"/>
                  <a:pt x="980961" y="181318"/>
                </a:cubicBezTo>
                <a:cubicBezTo>
                  <a:pt x="992293" y="195483"/>
                  <a:pt x="996543" y="211065"/>
                  <a:pt x="996543" y="229480"/>
                </a:cubicBezTo>
                <a:cubicBezTo>
                  <a:pt x="996543" y="245062"/>
                  <a:pt x="993710" y="257811"/>
                  <a:pt x="988044" y="269143"/>
                </a:cubicBezTo>
                <a:cubicBezTo>
                  <a:pt x="982377" y="280476"/>
                  <a:pt x="973878" y="291808"/>
                  <a:pt x="962546" y="300307"/>
                </a:cubicBezTo>
                <a:cubicBezTo>
                  <a:pt x="951213" y="308807"/>
                  <a:pt x="938465" y="315889"/>
                  <a:pt x="924299" y="320139"/>
                </a:cubicBezTo>
                <a:cubicBezTo>
                  <a:pt x="908717" y="322972"/>
                  <a:pt x="891719" y="324389"/>
                  <a:pt x="874720" y="324389"/>
                </a:cubicBezTo>
                <a:cubicBezTo>
                  <a:pt x="856305" y="324389"/>
                  <a:pt x="839307" y="322972"/>
                  <a:pt x="820891" y="318722"/>
                </a:cubicBezTo>
                <a:cubicBezTo>
                  <a:pt x="803893" y="314473"/>
                  <a:pt x="789727" y="310223"/>
                  <a:pt x="781228" y="304557"/>
                </a:cubicBezTo>
                <a:cubicBezTo>
                  <a:pt x="775562" y="301724"/>
                  <a:pt x="772729" y="297474"/>
                  <a:pt x="771312" y="294641"/>
                </a:cubicBezTo>
                <a:cubicBezTo>
                  <a:pt x="769896" y="291808"/>
                  <a:pt x="769896" y="287558"/>
                  <a:pt x="769896" y="284725"/>
                </a:cubicBezTo>
                <a:lnTo>
                  <a:pt x="769896" y="267727"/>
                </a:lnTo>
                <a:cubicBezTo>
                  <a:pt x="769896" y="260644"/>
                  <a:pt x="772729" y="256395"/>
                  <a:pt x="778395" y="256395"/>
                </a:cubicBezTo>
                <a:cubicBezTo>
                  <a:pt x="779812" y="256395"/>
                  <a:pt x="782645" y="256395"/>
                  <a:pt x="784061" y="257811"/>
                </a:cubicBezTo>
                <a:cubicBezTo>
                  <a:pt x="786894" y="259228"/>
                  <a:pt x="789727" y="259228"/>
                  <a:pt x="792561" y="262061"/>
                </a:cubicBezTo>
                <a:cubicBezTo>
                  <a:pt x="803893" y="267727"/>
                  <a:pt x="816642" y="271976"/>
                  <a:pt x="830807" y="274810"/>
                </a:cubicBezTo>
                <a:cubicBezTo>
                  <a:pt x="844973" y="277643"/>
                  <a:pt x="857722" y="279059"/>
                  <a:pt x="871887" y="279059"/>
                </a:cubicBezTo>
                <a:cubicBezTo>
                  <a:pt x="893135" y="279059"/>
                  <a:pt x="910134" y="274810"/>
                  <a:pt x="922883" y="267727"/>
                </a:cubicBezTo>
                <a:cubicBezTo>
                  <a:pt x="934215" y="260644"/>
                  <a:pt x="941298" y="249312"/>
                  <a:pt x="941298" y="235146"/>
                </a:cubicBezTo>
                <a:cubicBezTo>
                  <a:pt x="941298" y="225231"/>
                  <a:pt x="938465" y="216731"/>
                  <a:pt x="931382" y="211065"/>
                </a:cubicBezTo>
                <a:cubicBezTo>
                  <a:pt x="925716" y="203982"/>
                  <a:pt x="912967" y="198316"/>
                  <a:pt x="895968" y="192650"/>
                </a:cubicBezTo>
                <a:lnTo>
                  <a:pt x="846389" y="177068"/>
                </a:lnTo>
                <a:cubicBezTo>
                  <a:pt x="820891" y="168569"/>
                  <a:pt x="802476" y="157236"/>
                  <a:pt x="791144" y="141654"/>
                </a:cubicBezTo>
                <a:cubicBezTo>
                  <a:pt x="779812" y="126072"/>
                  <a:pt x="774145" y="109074"/>
                  <a:pt x="774145" y="92075"/>
                </a:cubicBezTo>
                <a:cubicBezTo>
                  <a:pt x="774145" y="77910"/>
                  <a:pt x="776979" y="65161"/>
                  <a:pt x="784061" y="53829"/>
                </a:cubicBezTo>
                <a:cubicBezTo>
                  <a:pt x="789727" y="42496"/>
                  <a:pt x="798227" y="32581"/>
                  <a:pt x="808143" y="25498"/>
                </a:cubicBezTo>
                <a:cubicBezTo>
                  <a:pt x="818058" y="16999"/>
                  <a:pt x="830807" y="11332"/>
                  <a:pt x="843556" y="7083"/>
                </a:cubicBezTo>
                <a:cubicBezTo>
                  <a:pt x="857722" y="2833"/>
                  <a:pt x="871887" y="1417"/>
                  <a:pt x="887469" y="1417"/>
                </a:cubicBezTo>
                <a:close/>
                <a:moveTo>
                  <a:pt x="176363" y="0"/>
                </a:moveTo>
                <a:cubicBezTo>
                  <a:pt x="217443" y="0"/>
                  <a:pt x="247190" y="9916"/>
                  <a:pt x="267022" y="28331"/>
                </a:cubicBezTo>
                <a:cubicBezTo>
                  <a:pt x="286854" y="46746"/>
                  <a:pt x="295353" y="75077"/>
                  <a:pt x="295353" y="113324"/>
                </a:cubicBezTo>
                <a:lnTo>
                  <a:pt x="295353" y="225231"/>
                </a:lnTo>
                <a:lnTo>
                  <a:pt x="293936" y="225231"/>
                </a:lnTo>
                <a:cubicBezTo>
                  <a:pt x="293936" y="237979"/>
                  <a:pt x="295353" y="247895"/>
                  <a:pt x="298186" y="256395"/>
                </a:cubicBezTo>
                <a:cubicBezTo>
                  <a:pt x="301019" y="263477"/>
                  <a:pt x="303852" y="271976"/>
                  <a:pt x="309518" y="280476"/>
                </a:cubicBezTo>
                <a:cubicBezTo>
                  <a:pt x="310935" y="283309"/>
                  <a:pt x="312351" y="286142"/>
                  <a:pt x="312351" y="288975"/>
                </a:cubicBezTo>
                <a:cubicBezTo>
                  <a:pt x="312351" y="293225"/>
                  <a:pt x="309518" y="296058"/>
                  <a:pt x="305269" y="298891"/>
                </a:cubicBezTo>
                <a:lnTo>
                  <a:pt x="284020" y="313056"/>
                </a:lnTo>
                <a:cubicBezTo>
                  <a:pt x="281187" y="314473"/>
                  <a:pt x="278354" y="315889"/>
                  <a:pt x="275521" y="315889"/>
                </a:cubicBezTo>
                <a:cubicBezTo>
                  <a:pt x="271272" y="315889"/>
                  <a:pt x="268438" y="314473"/>
                  <a:pt x="265605" y="311640"/>
                </a:cubicBezTo>
                <a:cubicBezTo>
                  <a:pt x="261356" y="307390"/>
                  <a:pt x="257106" y="301724"/>
                  <a:pt x="252856" y="296058"/>
                </a:cubicBezTo>
                <a:cubicBezTo>
                  <a:pt x="250023" y="290392"/>
                  <a:pt x="245774" y="283309"/>
                  <a:pt x="242941" y="276226"/>
                </a:cubicBezTo>
                <a:cubicBezTo>
                  <a:pt x="216026" y="307390"/>
                  <a:pt x="182029" y="324389"/>
                  <a:pt x="140949" y="324389"/>
                </a:cubicBezTo>
                <a:cubicBezTo>
                  <a:pt x="112619" y="324389"/>
                  <a:pt x="88537" y="315889"/>
                  <a:pt x="71539" y="300307"/>
                </a:cubicBezTo>
                <a:cubicBezTo>
                  <a:pt x="54540" y="283309"/>
                  <a:pt x="46041" y="262061"/>
                  <a:pt x="46041" y="233730"/>
                </a:cubicBezTo>
                <a:cubicBezTo>
                  <a:pt x="46041" y="203982"/>
                  <a:pt x="55957" y="181318"/>
                  <a:pt x="77205" y="162903"/>
                </a:cubicBezTo>
                <a:cubicBezTo>
                  <a:pt x="98453" y="144488"/>
                  <a:pt x="126784" y="135988"/>
                  <a:pt x="162198" y="135988"/>
                </a:cubicBezTo>
                <a:cubicBezTo>
                  <a:pt x="173530" y="135988"/>
                  <a:pt x="186279" y="137405"/>
                  <a:pt x="199028" y="138821"/>
                </a:cubicBezTo>
                <a:cubicBezTo>
                  <a:pt x="211777" y="140238"/>
                  <a:pt x="224526" y="143071"/>
                  <a:pt x="238691" y="145904"/>
                </a:cubicBezTo>
                <a:lnTo>
                  <a:pt x="238691" y="120406"/>
                </a:lnTo>
                <a:cubicBezTo>
                  <a:pt x="238691" y="94909"/>
                  <a:pt x="233025" y="75077"/>
                  <a:pt x="221692" y="65161"/>
                </a:cubicBezTo>
                <a:cubicBezTo>
                  <a:pt x="210360" y="53829"/>
                  <a:pt x="191945" y="49579"/>
                  <a:pt x="165031" y="49579"/>
                </a:cubicBezTo>
                <a:cubicBezTo>
                  <a:pt x="152282" y="49579"/>
                  <a:pt x="140949" y="50996"/>
                  <a:pt x="128201" y="53829"/>
                </a:cubicBezTo>
                <a:cubicBezTo>
                  <a:pt x="115452" y="56662"/>
                  <a:pt x="102703" y="60911"/>
                  <a:pt x="91370" y="65161"/>
                </a:cubicBezTo>
                <a:cubicBezTo>
                  <a:pt x="85704" y="67994"/>
                  <a:pt x="81455" y="69411"/>
                  <a:pt x="78622" y="69411"/>
                </a:cubicBezTo>
                <a:cubicBezTo>
                  <a:pt x="75788" y="69411"/>
                  <a:pt x="74372" y="70827"/>
                  <a:pt x="72955" y="70827"/>
                </a:cubicBezTo>
                <a:cubicBezTo>
                  <a:pt x="68706" y="70827"/>
                  <a:pt x="65873" y="66578"/>
                  <a:pt x="65873" y="59495"/>
                </a:cubicBezTo>
                <a:lnTo>
                  <a:pt x="65873" y="42496"/>
                </a:lnTo>
                <a:cubicBezTo>
                  <a:pt x="65873" y="36830"/>
                  <a:pt x="67289" y="32581"/>
                  <a:pt x="68706" y="29747"/>
                </a:cubicBezTo>
                <a:cubicBezTo>
                  <a:pt x="70122" y="26914"/>
                  <a:pt x="72955" y="25498"/>
                  <a:pt x="78622" y="22665"/>
                </a:cubicBezTo>
                <a:cubicBezTo>
                  <a:pt x="91370" y="16999"/>
                  <a:pt x="105536" y="11332"/>
                  <a:pt x="122534" y="7083"/>
                </a:cubicBezTo>
                <a:cubicBezTo>
                  <a:pt x="139533" y="2833"/>
                  <a:pt x="157948" y="0"/>
                  <a:pt x="176363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>
            <a:normAutofit/>
          </a:bodyPr>
          <a:lstStyle/>
          <a:p>
            <a:endParaRPr lang="en-US" sz="36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F7621C-B751-485D-99D9-A8088077E9C6}"/>
              </a:ext>
            </a:extLst>
          </p:cNvPr>
          <p:cNvSpPr txBox="1"/>
          <p:nvPr userDrawn="1"/>
        </p:nvSpPr>
        <p:spPr bwMode="black">
          <a:xfrm>
            <a:off x="3362081" y="3435128"/>
            <a:ext cx="4486519" cy="79417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5200" b="0" kern="1200" spc="1200" baseline="0" dirty="0">
                <a:solidFill>
                  <a:schemeClr val="tx1"/>
                </a:solidFill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rPr>
              <a:t>SUMMIT</a:t>
            </a:r>
          </a:p>
        </p:txBody>
      </p:sp>
      <p:sp>
        <p:nvSpPr>
          <p:cNvPr id="77" name="Text Placeholder 75">
            <a:extLst>
              <a:ext uri="{FF2B5EF4-FFF2-40B4-BE49-F238E27FC236}">
                <a16:creationId xmlns:a16="http://schemas.microsoft.com/office/drawing/2014/main" id="{E023C602-6BE4-47DE-B943-32F0B4DC2F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62081" y="4270635"/>
            <a:ext cx="9869732" cy="553998"/>
          </a:xfrm>
        </p:spPr>
        <p:txBody>
          <a:bodyPr lIns="0" tIns="0" rIns="0" bIns="0"/>
          <a:lstStyle>
            <a:lvl1pPr marL="0" algn="l" defTabSz="1097212" rtl="0" eaLnBrk="1" latinLnBrk="0" hangingPunct="1">
              <a:lnSpc>
                <a:spcPct val="90000"/>
              </a:lnSpc>
              <a:spcAft>
                <a:spcPts val="1800"/>
              </a:spcAft>
              <a:defRPr lang="en-US" sz="4000" b="0" kern="1200" spc="600" baseline="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l" defTabSz="109721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180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CITY NAME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6324" y="1427011"/>
            <a:ext cx="14017752" cy="5716067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insert </a:t>
            </a:r>
            <a:r>
              <a:rPr lang="en-US" dirty="0"/>
              <a:t>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3800868"/>
            <a:ext cx="14630400" cy="627864"/>
          </a:xfrm>
        </p:spPr>
        <p:txBody>
          <a:bodyPr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AA8A47-C5F7-4859-8110-C48C0CFB84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black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090277-2AEC-4589-A0BC-2AEE9638B004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5BDEDD-1799-4711-AFB7-000C1A5F4B7A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3FB791A-438B-44C5-9345-E78C95C40297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3">
            <a:extLst>
              <a:ext uri="{FF2B5EF4-FFF2-40B4-BE49-F238E27FC236}">
                <a16:creationId xmlns:a16="http://schemas.microsoft.com/office/drawing/2014/main" id="{411E4A2D-1820-442F-BD3F-461BCDD042B4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ummitpink">
            <a:extLst>
              <a:ext uri="{FF2B5EF4-FFF2-40B4-BE49-F238E27FC236}">
                <a16:creationId xmlns:a16="http://schemas.microsoft.com/office/drawing/2014/main" id="{A70FE137-F3F1-4B64-8983-D64B3EDAFB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black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5B5873-CF26-4556-B4B0-239A71268838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18F938-DFAC-4F7B-8B12-B2B44FAF0AA9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D5E327-4A56-42F4-9E19-E4C17D16944D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3">
            <a:extLst>
              <a:ext uri="{FF2B5EF4-FFF2-40B4-BE49-F238E27FC236}">
                <a16:creationId xmlns:a16="http://schemas.microsoft.com/office/drawing/2014/main" id="{9B5B42AC-9770-464D-8E27-7DF76D70C218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8B1A0E-731D-4AD7-8C46-F0F05F21E3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5" t="22116"/>
          <a:stretch/>
        </p:blipFill>
        <p:spPr bwMode="white">
          <a:xfrm flipH="1" flipV="1">
            <a:off x="-3" y="0"/>
            <a:ext cx="14630402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black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3A0F77-9119-4B75-9256-CBACF7E00C8B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B5BFC-4C4A-48E8-9972-01D702D251A2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7820FD-2DDC-4EE1-B79D-009B3DDF5D98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3">
            <a:extLst>
              <a:ext uri="{FF2B5EF4-FFF2-40B4-BE49-F238E27FC236}">
                <a16:creationId xmlns:a16="http://schemas.microsoft.com/office/drawing/2014/main" id="{2C611321-4375-4774-B64A-DFEBA63198AC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74353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13768388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D61396-5886-41B4-BBC0-939B0D1D94CB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7F915C-3FA2-4A5D-B997-655E978C009F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5A543-A464-4D97-96AB-E77598D648CA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CB043161-9FFF-4CA5-B6D0-F762D953CE7E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991698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64787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95D794-DFFC-4214-AD22-15DC429A8AA3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710EC2-2C89-4051-8B37-B2617CA92769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F249913-DAFA-47B0-A6D2-B6285DD43283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Box 3">
            <a:extLst>
              <a:ext uri="{FF2B5EF4-FFF2-40B4-BE49-F238E27FC236}">
                <a16:creationId xmlns:a16="http://schemas.microsoft.com/office/drawing/2014/main" id="{20159795-9550-480F-9E75-19241948440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32406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ummitpink">
            <a:extLst>
              <a:ext uri="{FF2B5EF4-FFF2-40B4-BE49-F238E27FC236}">
                <a16:creationId xmlns:a16="http://schemas.microsoft.com/office/drawing/2014/main" id="{6011423D-FFAE-4823-B491-6D62F5F386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White">
          <a:xfrm flipH="1" flipV="1"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 userDrawn="1">
            <p:ph type="title" hasCustomPrompt="1"/>
          </p:nvPr>
        </p:nvSpPr>
        <p:spPr bwMode="black">
          <a:xfrm>
            <a:off x="323850" y="2225993"/>
            <a:ext cx="12910746" cy="2692450"/>
          </a:xfrm>
        </p:spPr>
        <p:txBody>
          <a:bodyPr lIns="182880" tIns="146304" rIns="182880" bIns="146304"/>
          <a:lstStyle>
            <a:lvl1pPr marL="171450" indent="-17145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 userDrawn="1">
            <p:ph type="body" sz="quarter" idx="10" hasCustomPrompt="1"/>
          </p:nvPr>
        </p:nvSpPr>
        <p:spPr bwMode="black">
          <a:xfrm>
            <a:off x="6233160" y="5454968"/>
            <a:ext cx="70018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0ECFB0-2D69-450A-BA30-9626A3F05DDE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373AEF-ABF4-4F43-973C-6C4716CB2793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154EE40-5E4D-46BC-B8B9-B781EA0D34CE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0589A2F4-68C4-4A8D-BCDA-1ED2F9722023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C51F4B-76CE-4269-A8A1-B3D8041F18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323088" y="2330011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323850" y="4652963"/>
            <a:ext cx="10458448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323087" y="1471315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6F758A9E-D98A-4B48-B7C9-FD59B2A7D711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1F1239-A73C-4685-9E35-F5D795BB27B6}"/>
              </a:ext>
            </a:extLst>
          </p:cNvPr>
          <p:cNvGrpSpPr/>
          <p:nvPr userDrawn="1"/>
        </p:nvGrpSpPr>
        <p:grpSpPr bwMode="black">
          <a:xfrm>
            <a:off x="538164" y="7480673"/>
            <a:ext cx="4366203" cy="349836"/>
            <a:chOff x="15462169" y="3620906"/>
            <a:chExt cx="5755114" cy="461122"/>
          </a:xfrm>
          <a:solidFill>
            <a:schemeClr val="tx1"/>
          </a:solidFill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2EF1FC-A325-4A3C-AF24-2F0816040C80}"/>
                </a:ext>
              </a:extLst>
            </p:cNvPr>
            <p:cNvSpPr txBox="1"/>
            <p:nvPr userDrawn="1"/>
          </p:nvSpPr>
          <p:spPr bwMode="black">
            <a:xfrm>
              <a:off x="16349615" y="3620906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F37C4F5-F56D-44D5-9ECD-8BF490385D7A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ummitpink">
            <a:extLst>
              <a:ext uri="{FF2B5EF4-FFF2-40B4-BE49-F238E27FC236}">
                <a16:creationId xmlns:a16="http://schemas.microsoft.com/office/drawing/2014/main" id="{DCE151BC-25D8-41A0-8CC5-9B5D23F1BE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White">
          <a:xfrm flipH="1">
            <a:off x="0" y="0"/>
            <a:ext cx="14630400" cy="82296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 bwMode="black">
          <a:xfrm>
            <a:off x="323850" y="4235192"/>
            <a:ext cx="6130439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black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>
                <a:solidFill>
                  <a:schemeClr val="tx1"/>
                </a:solidFill>
              </a:rPr>
              <a:t>Thank you!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A2F340-0598-4806-899C-D106A0B4FFC8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279CAF-F798-4ED3-9CA6-061163C3287E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BD0D3F-F2A6-4DB9-A080-8F7EA66F7F83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E72E0899-9E18-4317-B7E5-C3F57DDAF139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10534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 Reminder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ummitpink">
            <a:extLst>
              <a:ext uri="{FF2B5EF4-FFF2-40B4-BE49-F238E27FC236}">
                <a16:creationId xmlns:a16="http://schemas.microsoft.com/office/drawing/2014/main" id="{6011423D-FFAE-4823-B491-6D62F5F386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White"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50ECFB0-2D69-450A-BA30-9626A3F05DDE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373AEF-ABF4-4F43-973C-6C4716CB2793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154EE40-5E4D-46BC-B8B9-B781EA0D34CE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0589A2F4-68C4-4A8D-BCDA-1ED2F9722023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01847-5CAF-4FC3-8F2A-C22DD706ADBB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</a:t>
            </a:r>
            <a:b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session survey.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D23EE07-A5B5-48E3-9EA8-C1EAECD604BB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29898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D699BB-11E7-4913-B301-5E3E6D2BE4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323088" y="2330011"/>
            <a:ext cx="10459209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323851" y="4652963"/>
            <a:ext cx="5238749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5562600" y="4652963"/>
            <a:ext cx="5219697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5E284F4-9467-43F4-B445-7D9D9A904B4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BFE1CE-8D4E-4420-B8D0-A2596221A7DE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DF6E23-C45F-40B4-AEAB-3444F41D3585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CB0038-A61B-483A-903F-8FF38E4BB38E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1765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383F5EE-B4F7-479E-8397-30873492A9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23088" y="2330011"/>
            <a:ext cx="10459211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851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3C66111-A5DF-40D5-A01B-0A66C984B0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914593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673D9BF-43B5-4C63-9CF5-575796F704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505335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8EB09985-DDBD-43D9-A4A3-6F4555DFC34A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CCE726-6DCE-459D-B04B-F2CF5F187C01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15657A-8F69-49A2-9B56-68920352E527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FD77D4-3A14-4331-AA04-9DFC5AAA4CD5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0405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746288" indent="-342900">
              <a:buFont typeface="Arial" panose="020B0604020202020204" pitchFamily="34" charset="0"/>
              <a:buChar char="•"/>
              <a:defRPr/>
            </a:lvl2pPr>
            <a:lvl3pPr marL="1015213" indent="-342900">
              <a:buFont typeface="Arial" panose="020B0604020202020204" pitchFamily="34" charset="0"/>
              <a:buChar char="•"/>
              <a:defRPr/>
            </a:lvl3pPr>
            <a:lvl4pPr marL="1284138" indent="-342900">
              <a:buFont typeface="Arial" panose="020B0604020202020204" pitchFamily="34" charset="0"/>
              <a:buChar char="•"/>
              <a:defRPr/>
            </a:lvl4pPr>
            <a:lvl5pPr marL="1553063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7844DB65-7BC5-46FD-90A0-CE01B3D0D3C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202AE6-866E-4EC4-89B3-4AD1E9281E55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DE2086-1A6A-442F-A5C7-E5F96AAF6B61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D4D031B-E88B-493D-B8EB-D3D99981E5BB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309" r:id="rId19"/>
    <p:sldLayoutId id="2147484373" r:id="rId20"/>
    <p:sldLayoutId id="2147484442" r:id="rId21"/>
    <p:sldLayoutId id="2147484256" r:id="rId22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svg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23.sv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18.png"/><Relationship Id="rId7" Type="http://schemas.openxmlformats.org/officeDocument/2006/relationships/image" Target="../media/image15.png"/><Relationship Id="rId12" Type="http://schemas.openxmlformats.org/officeDocument/2006/relationships/image" Target="../media/image37.svg"/><Relationship Id="rId2" Type="http://schemas.openxmlformats.org/officeDocument/2006/relationships/image" Target="../media/image13.png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sv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16.png"/><Relationship Id="rId14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svg"/><Relationship Id="rId5" Type="http://schemas.openxmlformats.org/officeDocument/2006/relationships/image" Target="../media/image21.png"/><Relationship Id="rId4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3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49.svg"/><Relationship Id="rId4" Type="http://schemas.openxmlformats.org/officeDocument/2006/relationships/image" Target="../media/image47.svg"/><Relationship Id="rId9" Type="http://schemas.openxmlformats.org/officeDocument/2006/relationships/image" Target="../media/image23.png"/><Relationship Id="rId1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25.png"/><Relationship Id="rId18" Type="http://schemas.openxmlformats.org/officeDocument/2006/relationships/image" Target="../media/image41.svg"/><Relationship Id="rId7" Type="http://schemas.openxmlformats.org/officeDocument/2006/relationships/image" Target="../media/image22.png"/><Relationship Id="rId12" Type="http://schemas.openxmlformats.org/officeDocument/2006/relationships/image" Target="../media/image39.svg"/><Relationship Id="rId17" Type="http://schemas.openxmlformats.org/officeDocument/2006/relationships/image" Target="../media/image19.png"/><Relationship Id="rId2" Type="http://schemas.openxmlformats.org/officeDocument/2006/relationships/image" Target="../media/image10.pn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7.svg"/><Relationship Id="rId11" Type="http://schemas.openxmlformats.org/officeDocument/2006/relationships/image" Target="../media/image18.png"/><Relationship Id="rId5" Type="http://schemas.openxmlformats.org/officeDocument/2006/relationships/image" Target="../media/image17.png"/><Relationship Id="rId15" Type="http://schemas.openxmlformats.org/officeDocument/2006/relationships/image" Target="../media/image13.png"/><Relationship Id="rId10" Type="http://schemas.openxmlformats.org/officeDocument/2006/relationships/image" Target="../media/image51.svg"/><Relationship Id="rId4" Type="http://schemas.openxmlformats.org/officeDocument/2006/relationships/image" Target="../media/image23.svg"/><Relationship Id="rId9" Type="http://schemas.openxmlformats.org/officeDocument/2006/relationships/image" Target="../media/image24.png"/><Relationship Id="rId14" Type="http://schemas.openxmlformats.org/officeDocument/2006/relationships/image" Target="../media/image53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aws-dotnet-extensions-configuration" TargetMode="External"/><Relationship Id="rId2" Type="http://schemas.openxmlformats.org/officeDocument/2006/relationships/hyperlink" Target="https://github.com/aws/aws-aspnet-cognito-identity-provider" TargetMode="Externa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aws/aws-ssm-data-protection-provider-for-aspne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17.png"/><Relationship Id="rId18" Type="http://schemas.openxmlformats.org/officeDocument/2006/relationships/image" Target="../media/image47.svg"/><Relationship Id="rId26" Type="http://schemas.openxmlformats.org/officeDocument/2006/relationships/image" Target="../media/image6.png"/><Relationship Id="rId21" Type="http://schemas.openxmlformats.org/officeDocument/2006/relationships/image" Target="../media/image12.png"/><Relationship Id="rId34" Type="http://schemas.openxmlformats.org/officeDocument/2006/relationships/image" Target="../media/image55.svg"/><Relationship Id="rId7" Type="http://schemas.openxmlformats.org/officeDocument/2006/relationships/image" Target="../media/image14.png"/><Relationship Id="rId12" Type="http://schemas.openxmlformats.org/officeDocument/2006/relationships/image" Target="../media/image35.svg"/><Relationship Id="rId17" Type="http://schemas.openxmlformats.org/officeDocument/2006/relationships/image" Target="../media/image22.png"/><Relationship Id="rId25" Type="http://schemas.openxmlformats.org/officeDocument/2006/relationships/image" Target="../media/image7.png"/><Relationship Id="rId33" Type="http://schemas.openxmlformats.org/officeDocument/2006/relationships/image" Target="../media/image26.png"/><Relationship Id="rId2" Type="http://schemas.openxmlformats.org/officeDocument/2006/relationships/image" Target="../media/image19.png"/><Relationship Id="rId16" Type="http://schemas.openxmlformats.org/officeDocument/2006/relationships/image" Target="../media/image39.svg"/><Relationship Id="rId20" Type="http://schemas.openxmlformats.org/officeDocument/2006/relationships/image" Target="../media/image25.sv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9.svg"/><Relationship Id="rId11" Type="http://schemas.openxmlformats.org/officeDocument/2006/relationships/image" Target="../media/image16.png"/><Relationship Id="rId24" Type="http://schemas.openxmlformats.org/officeDocument/2006/relationships/image" Target="../media/image49.svg"/><Relationship Id="rId32" Type="http://schemas.openxmlformats.org/officeDocument/2006/relationships/image" Target="../media/image53.sv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23" Type="http://schemas.openxmlformats.org/officeDocument/2006/relationships/image" Target="../media/image23.png"/><Relationship Id="rId28" Type="http://schemas.openxmlformats.org/officeDocument/2006/relationships/image" Target="../media/image23.svg"/><Relationship Id="rId10" Type="http://schemas.openxmlformats.org/officeDocument/2006/relationships/image" Target="../media/image33.svg"/><Relationship Id="rId19" Type="http://schemas.openxmlformats.org/officeDocument/2006/relationships/image" Target="../media/image11.png"/><Relationship Id="rId31" Type="http://schemas.openxmlformats.org/officeDocument/2006/relationships/image" Target="../media/image25.png"/><Relationship Id="rId4" Type="http://schemas.openxmlformats.org/officeDocument/2006/relationships/image" Target="../media/image41.svg"/><Relationship Id="rId9" Type="http://schemas.openxmlformats.org/officeDocument/2006/relationships/image" Target="../media/image15.png"/><Relationship Id="rId14" Type="http://schemas.openxmlformats.org/officeDocument/2006/relationships/image" Target="../media/image37.svg"/><Relationship Id="rId22" Type="http://schemas.openxmlformats.org/officeDocument/2006/relationships/image" Target="../media/image27.svg"/><Relationship Id="rId27" Type="http://schemas.openxmlformats.org/officeDocument/2006/relationships/image" Target="../media/image10.png"/><Relationship Id="rId30" Type="http://schemas.openxmlformats.org/officeDocument/2006/relationships/image" Target="../media/image51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dotnet" TargetMode="External"/><Relationship Id="rId7" Type="http://schemas.openxmlformats.org/officeDocument/2006/relationships/hyperlink" Target="https://github.com/aws/aws-toolkit-vscode" TargetMode="External"/><Relationship Id="rId2" Type="http://schemas.openxmlformats.org/officeDocument/2006/relationships/hyperlink" Target="https://aws.amazon.com/blogs/developer/tag/net/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github.com/aws/aws-extensions-for-dotnet-cli" TargetMode="External"/><Relationship Id="rId5" Type="http://schemas.openxmlformats.org/officeDocument/2006/relationships/hyperlink" Target="https://github.com/aws/aws-lambda-dotnet" TargetMode="External"/><Relationship Id="rId4" Type="http://schemas.openxmlformats.org/officeDocument/2006/relationships/hyperlink" Target="https://github.com/aws/aws-sdk-net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developer/aws-x-ray-support-for-net-core-is-ga/" TargetMode="External"/><Relationship Id="rId2" Type="http://schemas.openxmlformats.org/officeDocument/2006/relationships/hyperlink" Target="https://aws.amazon.com/blogs/developer/now-generally-available-the-asp-net-core-identity-provider-for-amazon-cognito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ws.amazon.com/blogs/developer/aws-sdk-for-net-now-targets-net-standard-2-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aws-extensions-for-dotnet-cli/tree/master/src/docs/Layers.m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developer/announcing-amazon-lambda-runtimesuppor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visualstudio/" TargetMode="External"/><Relationship Id="rId2" Type="http://schemas.openxmlformats.org/officeDocument/2006/relationships/hyperlink" Target="https://github.com/aws/aws-extensions-for-dotnet-cli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C9E5F-4F15-4A76-88AD-D128A36003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SANTA CLARA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4120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learn?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022475"/>
            <a:ext cx="13651530" cy="4555093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/>
              <a:t>Modern application architecture using </a:t>
            </a:r>
            <a:r>
              <a:rPr lang="en-US" dirty="0" err="1"/>
              <a:t>serverless</a:t>
            </a:r>
            <a:r>
              <a:rPr lang="en-US" dirty="0"/>
              <a:t> and containers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/>
              <a:t>Lambda debugging techniques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smtClean="0"/>
              <a:t>Use Lambda Layers</a:t>
            </a:r>
          </a:p>
          <a:p>
            <a:pPr>
              <a:spcBef>
                <a:spcPts val="4200"/>
              </a:spcBef>
            </a:pPr>
            <a:r>
              <a:rPr lang="en-US" dirty="0" smtClean="0"/>
              <a:t>Using </a:t>
            </a:r>
            <a:r>
              <a:rPr lang="en-US" dirty="0"/>
              <a:t>new AWS extension libraries in our application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/>
              <a:t>CI/CD with the AWS Code </a:t>
            </a:r>
            <a:r>
              <a:rPr lang="en-US" dirty="0" smtClean="0"/>
              <a:t>services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7159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mosaic image?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93" y="2889346"/>
            <a:ext cx="2596113" cy="195033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601956" y="4395877"/>
            <a:ext cx="3564566" cy="2686792"/>
            <a:chOff x="4804671" y="3807048"/>
            <a:chExt cx="3564566" cy="268679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4671" y="3807048"/>
              <a:ext cx="3564566" cy="268679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7325601" y="5687069"/>
              <a:ext cx="108106" cy="90089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332" y="3353401"/>
            <a:ext cx="4252279" cy="273208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 rot="18699813">
            <a:off x="7802441" y="5042161"/>
            <a:ext cx="2886175" cy="187010"/>
          </a:xfrm>
          <a:prstGeom prst="rightArrow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646346" y="1444848"/>
            <a:ext cx="3045997" cy="2344404"/>
            <a:chOff x="5646346" y="1444848"/>
            <a:chExt cx="3045997" cy="234440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46346" y="1787898"/>
              <a:ext cx="3045997" cy="200135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396290" y="1444848"/>
              <a:ext cx="168219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Gallery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 rot="20848341">
            <a:off x="2743200" y="1376168"/>
            <a:ext cx="3749353" cy="1464899"/>
            <a:chOff x="2855811" y="1424447"/>
            <a:chExt cx="3749353" cy="738664"/>
          </a:xfrm>
        </p:grpSpPr>
        <p:sp>
          <p:nvSpPr>
            <p:cNvPr id="15" name="Curved Down Arrow 14"/>
            <p:cNvSpPr/>
            <p:nvPr/>
          </p:nvSpPr>
          <p:spPr bwMode="auto">
            <a:xfrm>
              <a:off x="2855811" y="1549524"/>
              <a:ext cx="3749353" cy="499992"/>
            </a:xfrm>
            <a:prstGeom prst="curved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45335" y="1424447"/>
              <a:ext cx="60978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8309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5011244" y="4487549"/>
            <a:ext cx="8879853" cy="2715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95153" y="1220701"/>
            <a:ext cx="8895944" cy="2835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02923" y="1541716"/>
            <a:ext cx="2709154" cy="5126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 smtClean="0"/>
              <a:t>Overall architecture</a:t>
            </a:r>
            <a:endParaRPr lang="en-US" dirty="0"/>
          </a:p>
        </p:txBody>
      </p:sp>
      <p:pic>
        <p:nvPicPr>
          <p:cNvPr id="8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088" y="3763506"/>
            <a:ext cx="1143000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5182" y="2209051"/>
            <a:ext cx="3791744" cy="1412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tile gallery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ingestion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57799" y="4669769"/>
            <a:ext cx="619651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rendering</a:t>
            </a:r>
          </a:p>
        </p:txBody>
      </p:sp>
      <p:pic>
        <p:nvPicPr>
          <p:cNvPr id="11" name="Graphic 21">
            <a:extLst>
              <a:ext uri="{FF2B5EF4-FFF2-40B4-BE49-F238E27FC236}">
                <a16:creationId xmlns:a16="http://schemas.microsoft.com/office/drawing/2014/main" id="{312CE227-7B0B-134D-A8D7-4AEA19FF7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81463" y="2274558"/>
            <a:ext cx="919455" cy="9194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02780D-D14F-D24A-8441-66FB5740C66B}"/>
              </a:ext>
            </a:extLst>
          </p:cNvPr>
          <p:cNvSpPr txBox="1"/>
          <p:nvPr/>
        </p:nvSpPr>
        <p:spPr>
          <a:xfrm>
            <a:off x="10778246" y="3266362"/>
            <a:ext cx="1725888" cy="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Tile Gallery</a:t>
            </a:r>
          </a:p>
        </p:txBody>
      </p:sp>
      <p:cxnSp>
        <p:nvCxnSpPr>
          <p:cNvPr id="13" name="Straight Arrow Connector 12"/>
          <p:cNvCxnSpPr>
            <a:stCxn id="9" idx="3"/>
          </p:cNvCxnSpPr>
          <p:nvPr/>
        </p:nvCxnSpPr>
        <p:spPr>
          <a:xfrm>
            <a:off x="9126926" y="2915398"/>
            <a:ext cx="229286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2" idx="2"/>
            <a:endCxn id="10" idx="0"/>
          </p:cNvCxnSpPr>
          <p:nvPr/>
        </p:nvCxnSpPr>
        <p:spPr>
          <a:xfrm rot="5400000">
            <a:off x="9507367" y="2535945"/>
            <a:ext cx="982517" cy="328513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26" idx="3"/>
            <a:endCxn id="10" idx="1"/>
          </p:cNvCxnSpPr>
          <p:nvPr/>
        </p:nvCxnSpPr>
        <p:spPr>
          <a:xfrm flipV="1">
            <a:off x="3403629" y="5039101"/>
            <a:ext cx="1854170" cy="88606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19783" y="2519122"/>
            <a:ext cx="1360868" cy="794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tile gallery images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08495" y="4916378"/>
            <a:ext cx="114754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image file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10569" y="6052897"/>
            <a:ext cx="311687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Output mosaic</a:t>
            </a:r>
          </a:p>
        </p:txBody>
      </p:sp>
      <p:cxnSp>
        <p:nvCxnSpPr>
          <p:cNvPr id="19" name="Straight Arrow Connector 18"/>
          <p:cNvCxnSpPr>
            <a:stCxn id="10" idx="2"/>
            <a:endCxn id="18" idx="0"/>
          </p:cNvCxnSpPr>
          <p:nvPr/>
        </p:nvCxnSpPr>
        <p:spPr>
          <a:xfrm>
            <a:off x="8356059" y="5408433"/>
            <a:ext cx="12950" cy="64446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655262" y="4048799"/>
            <a:ext cx="686726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91042" y="2569514"/>
            <a:ext cx="150237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Processed Tiles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607287-DE40-344C-B52A-3E06A1FAEA68}"/>
              </a:ext>
            </a:extLst>
          </p:cNvPr>
          <p:cNvGrpSpPr/>
          <p:nvPr/>
        </p:nvGrpSpPr>
        <p:grpSpPr>
          <a:xfrm>
            <a:off x="11055707" y="1288650"/>
            <a:ext cx="1072750" cy="901791"/>
            <a:chOff x="9048765" y="5324579"/>
            <a:chExt cx="1072750" cy="901791"/>
          </a:xfrm>
        </p:grpSpPr>
        <p:pic>
          <p:nvPicPr>
            <p:cNvPr id="23" name="Graphic 82">
              <a:extLst>
                <a:ext uri="{FF2B5EF4-FFF2-40B4-BE49-F238E27FC236}">
                  <a16:creationId xmlns:a16="http://schemas.microsoft.com/office/drawing/2014/main" id="{2B05DD6C-F855-D840-A735-6649674A3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99390" y="5324579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7B6E7B-F444-5646-8458-8A0C2A029D98}"/>
                </a:ext>
              </a:extLst>
            </p:cNvPr>
            <p:cNvSpPr txBox="1"/>
            <p:nvPr/>
          </p:nvSpPr>
          <p:spPr>
            <a:xfrm>
              <a:off x="9048765" y="5964760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232F3E"/>
                  </a:solidFill>
                </a:rPr>
                <a:t>Tile Data</a:t>
              </a:r>
            </a:p>
          </p:txBody>
        </p:sp>
      </p:grpSp>
      <p:cxnSp>
        <p:nvCxnSpPr>
          <p:cNvPr id="25" name="Elbow Connector 24"/>
          <p:cNvCxnSpPr>
            <a:stCxn id="21" idx="0"/>
            <a:endCxn id="23" idx="1"/>
          </p:cNvCxnSpPr>
          <p:nvPr/>
        </p:nvCxnSpPr>
        <p:spPr>
          <a:xfrm rot="5400000" flipH="1" flipV="1">
            <a:off x="10076725" y="1339907"/>
            <a:ext cx="995114" cy="1464100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7310" y="5472041"/>
            <a:ext cx="1206319" cy="90624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0356" y="5841526"/>
            <a:ext cx="1540835" cy="11614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95202" y="2274558"/>
            <a:ext cx="1421486" cy="933979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16" idx="3"/>
            <a:endCxn id="9" idx="1"/>
          </p:cNvCxnSpPr>
          <p:nvPr/>
        </p:nvCxnSpPr>
        <p:spPr>
          <a:xfrm flipV="1">
            <a:off x="3580651" y="2915398"/>
            <a:ext cx="1754531" cy="7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 bwMode="auto">
          <a:xfrm>
            <a:off x="1805354" y="1751229"/>
            <a:ext cx="2004646" cy="4771167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20287" y="1719883"/>
            <a:ext cx="156036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466090" y="2911290"/>
            <a:ext cx="1316181" cy="2005088"/>
            <a:chOff x="1466088" y="2590276"/>
            <a:chExt cx="1087959" cy="2005088"/>
          </a:xfrm>
        </p:grpSpPr>
        <p:cxnSp>
          <p:nvCxnSpPr>
            <p:cNvPr id="33" name="Elbow Connector 32"/>
            <p:cNvCxnSpPr/>
            <p:nvPr/>
          </p:nvCxnSpPr>
          <p:spPr>
            <a:xfrm flipV="1">
              <a:off x="1466088" y="2590276"/>
              <a:ext cx="753695" cy="141885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/>
            <p:cNvCxnSpPr>
              <a:endCxn id="17" idx="0"/>
            </p:cNvCxnSpPr>
            <p:nvPr/>
          </p:nvCxnSpPr>
          <p:spPr>
            <a:xfrm>
              <a:off x="1466524" y="4013993"/>
              <a:ext cx="1087523" cy="58137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3242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tile gallery ingestion</a:t>
            </a:r>
          </a:p>
        </p:txBody>
      </p:sp>
    </p:spTree>
    <p:extLst>
      <p:ext uri="{BB962C8B-B14F-4D97-AF65-F5344CB8AC3E}">
        <p14:creationId xmlns:p14="http://schemas.microsoft.com/office/powerpoint/2010/main" val="3644518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tile ingestion do?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022475"/>
            <a:ext cx="13431413" cy="4555093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/>
              <a:t>Accepts zip file from user containing multiple images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endParaRPr lang="en-US" dirty="0" smtClean="0"/>
          </a:p>
          <a:p>
            <a:pPr>
              <a:spcBef>
                <a:spcPts val="4200"/>
              </a:spcBef>
            </a:pPr>
            <a:r>
              <a:rPr lang="en-US" dirty="0" smtClean="0"/>
              <a:t>Analyzes </a:t>
            </a:r>
            <a:r>
              <a:rPr lang="en-US" dirty="0"/>
              <a:t>each image to create tile information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endParaRPr lang="en-US" dirty="0" smtClean="0"/>
          </a:p>
          <a:p>
            <a:pPr>
              <a:spcBef>
                <a:spcPts val="4200"/>
              </a:spcBef>
            </a:pPr>
            <a:r>
              <a:rPr lang="en-US" dirty="0" smtClean="0"/>
              <a:t>Resizes </a:t>
            </a:r>
            <a:r>
              <a:rPr lang="en-US" dirty="0"/>
              <a:t>each image and save as a tile in a named </a:t>
            </a:r>
            <a:r>
              <a:rPr lang="en-US" dirty="0" smtClean="0"/>
              <a:t>gallery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0323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How tile ingestion 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37473" y="1299211"/>
            <a:ext cx="2065309" cy="5447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 images (zip)</a:t>
            </a:r>
          </a:p>
        </p:txBody>
      </p:sp>
      <p:sp>
        <p:nvSpPr>
          <p:cNvPr id="5" name="Right Arrow 4"/>
          <p:cNvSpPr/>
          <p:nvPr/>
        </p:nvSpPr>
        <p:spPr bwMode="auto">
          <a:xfrm rot="16200000">
            <a:off x="2877369" y="5092191"/>
            <a:ext cx="1376465" cy="31659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713514" y="5697287"/>
            <a:ext cx="3216613" cy="1311613"/>
            <a:chOff x="1713514" y="5697287"/>
            <a:chExt cx="3216613" cy="1311613"/>
          </a:xfrm>
        </p:grpSpPr>
        <p:grpSp>
          <p:nvGrpSpPr>
            <p:cNvPr id="7" name="Group 6"/>
            <p:cNvGrpSpPr/>
            <p:nvPr/>
          </p:nvGrpSpPr>
          <p:grpSpPr>
            <a:xfrm>
              <a:off x="1713514" y="5697287"/>
              <a:ext cx="3216613" cy="1311613"/>
              <a:chOff x="3169596" y="5113645"/>
              <a:chExt cx="3216613" cy="1311613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3169596" y="5113645"/>
                <a:ext cx="3216613" cy="1311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" name="Graphic 15">
                <a:extLst>
                  <a:ext uri="{FF2B5EF4-FFF2-40B4-BE49-F238E27FC236}">
                    <a16:creationId xmlns:a16="http://schemas.microsoft.com/office/drawing/2014/main" id="{4F9756E1-2CB8-7A4E-BAB5-F808AA99D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15803" y="5156459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3008940" y="6055451"/>
              <a:ext cx="1733294" cy="637150"/>
              <a:chOff x="4465022" y="5471809"/>
              <a:chExt cx="1733294" cy="637150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13" name="Right Arrow 12"/>
          <p:cNvSpPr/>
          <p:nvPr/>
        </p:nvSpPr>
        <p:spPr bwMode="auto">
          <a:xfrm>
            <a:off x="4572676" y="3934024"/>
            <a:ext cx="638716" cy="309745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10959230" y="2029514"/>
            <a:ext cx="650944" cy="269744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319353" y="3477390"/>
            <a:ext cx="649322" cy="2332661"/>
            <a:chOff x="9359109" y="3572818"/>
            <a:chExt cx="649322" cy="2788961"/>
          </a:xfrm>
        </p:grpSpPr>
        <p:sp>
          <p:nvSpPr>
            <p:cNvPr id="16" name="Bent-Up Arrow 15"/>
            <p:cNvSpPr/>
            <p:nvPr/>
          </p:nvSpPr>
          <p:spPr bwMode="auto">
            <a:xfrm rot="5400000">
              <a:off x="8818123" y="4113804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Bent-Up Arrow 16"/>
            <p:cNvSpPr/>
            <p:nvPr/>
          </p:nvSpPr>
          <p:spPr bwMode="auto">
            <a:xfrm rot="5400000">
              <a:off x="8818123" y="5171471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316592" y="1489797"/>
            <a:ext cx="3840804" cy="1937087"/>
            <a:chOff x="6999050" y="1580744"/>
            <a:chExt cx="3840804" cy="1937087"/>
          </a:xfrm>
        </p:grpSpPr>
        <p:grpSp>
          <p:nvGrpSpPr>
            <p:cNvPr id="19" name="Group 18"/>
            <p:cNvGrpSpPr/>
            <p:nvPr/>
          </p:nvGrpSpPr>
          <p:grpSpPr>
            <a:xfrm>
              <a:off x="6999050" y="1580744"/>
              <a:ext cx="3116093" cy="1074907"/>
              <a:chOff x="6999050" y="1580744"/>
              <a:chExt cx="3116093" cy="1074907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8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7316592" y="1996808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25" name="Rectangle 24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6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7723761" y="2442924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23" name="Rectangle 22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8557096" y="2747098"/>
              <a:ext cx="16982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 image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1657419" y="1151315"/>
            <a:ext cx="2525611" cy="1147943"/>
            <a:chOff x="11647479" y="1830954"/>
            <a:chExt cx="2525611" cy="1147943"/>
          </a:xfrm>
        </p:grpSpPr>
        <p:sp>
          <p:nvSpPr>
            <p:cNvPr id="30" name="Rectangle 29"/>
            <p:cNvSpPr/>
            <p:nvPr/>
          </p:nvSpPr>
          <p:spPr bwMode="auto">
            <a:xfrm>
              <a:off x="11647479" y="1830954"/>
              <a:ext cx="2515993" cy="114794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132">
              <a:extLst>
                <a:ext uri="{FF2B5EF4-FFF2-40B4-BE49-F238E27FC236}">
                  <a16:creationId xmlns:a16="http://schemas.microsoft.com/office/drawing/2014/main" id="{F73DD8CF-3E81-4241-A79A-7CBAB59C2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679093" y="1843503"/>
              <a:ext cx="762000" cy="10922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2716922" y="1991539"/>
              <a:ext cx="1456168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</a:t>
              </a:r>
              <a:b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moderation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0115920" y="3873086"/>
            <a:ext cx="3116093" cy="1158205"/>
            <a:chOff x="10155676" y="4424814"/>
            <a:chExt cx="3116093" cy="1158205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0155676" y="4424814"/>
              <a:ext cx="3116093" cy="1158205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5" name="Graphic 75">
              <a:extLst>
                <a:ext uri="{FF2B5EF4-FFF2-40B4-BE49-F238E27FC236}">
                  <a16:creationId xmlns:a16="http://schemas.microsoft.com/office/drawing/2014/main" id="{4A26D16D-645A-FF44-868A-D8CFF632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87290" y="4438465"/>
              <a:ext cx="762000" cy="109220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1119234" y="4615233"/>
              <a:ext cx="1696618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color data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115919" y="5131460"/>
            <a:ext cx="3116093" cy="999592"/>
            <a:chOff x="10155675" y="5683188"/>
            <a:chExt cx="3116093" cy="999592"/>
          </a:xfrm>
        </p:grpSpPr>
        <p:grpSp>
          <p:nvGrpSpPr>
            <p:cNvPr id="38" name="Group 37"/>
            <p:cNvGrpSpPr/>
            <p:nvPr/>
          </p:nvGrpSpPr>
          <p:grpSpPr>
            <a:xfrm>
              <a:off x="10155675" y="5683188"/>
              <a:ext cx="3116093" cy="999592"/>
              <a:chOff x="9367734" y="5726965"/>
              <a:chExt cx="3116093" cy="999592"/>
            </a:xfrm>
          </p:grpSpPr>
          <p:sp>
            <p:nvSpPr>
              <p:cNvPr id="40" name="Rectangle 39"/>
              <p:cNvSpPr/>
              <p:nvPr/>
            </p:nvSpPr>
            <p:spPr bwMode="auto">
              <a:xfrm>
                <a:off x="9367734" y="5726965"/>
                <a:ext cx="3116093" cy="9995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1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399349" y="5764328"/>
                <a:ext cx="762000" cy="952500"/>
              </a:xfrm>
              <a:prstGeom prst="rect">
                <a:avLst/>
              </a:prstGeom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11119234" y="5920584"/>
              <a:ext cx="1457771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storage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768533" y="2879327"/>
            <a:ext cx="1742467" cy="1598305"/>
            <a:chOff x="4224615" y="2295685"/>
            <a:chExt cx="1742467" cy="1598305"/>
          </a:xfrm>
        </p:grpSpPr>
        <p:grpSp>
          <p:nvGrpSpPr>
            <p:cNvPr id="43" name="Group 42"/>
            <p:cNvGrpSpPr/>
            <p:nvPr/>
          </p:nvGrpSpPr>
          <p:grpSpPr>
            <a:xfrm>
              <a:off x="4224615" y="2546292"/>
              <a:ext cx="1742467" cy="1347698"/>
              <a:chOff x="4224615" y="2546292"/>
              <a:chExt cx="1742467" cy="1347698"/>
            </a:xfrm>
          </p:grpSpPr>
          <p:pic>
            <p:nvPicPr>
              <p:cNvPr id="47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224615" y="2546292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48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628428" y="2846946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49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994200" y="3136298"/>
                <a:ext cx="972882" cy="757692"/>
              </a:xfrm>
              <a:prstGeom prst="rect">
                <a:avLst/>
              </a:prstGeom>
            </p:spPr>
          </p:pic>
        </p:grpSp>
        <p:sp>
          <p:nvSpPr>
            <p:cNvPr id="44" name="Down Arrow 43"/>
            <p:cNvSpPr/>
            <p:nvPr/>
          </p:nvSpPr>
          <p:spPr bwMode="auto">
            <a:xfrm>
              <a:off x="4547764" y="2316401"/>
              <a:ext cx="257783" cy="201926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Down Arrow 44"/>
            <p:cNvSpPr/>
            <p:nvPr/>
          </p:nvSpPr>
          <p:spPr bwMode="auto">
            <a:xfrm>
              <a:off x="5258293" y="2343399"/>
              <a:ext cx="257783" cy="445320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Down Arrow 45"/>
            <p:cNvSpPr/>
            <p:nvPr/>
          </p:nvSpPr>
          <p:spPr bwMode="auto">
            <a:xfrm>
              <a:off x="5666767" y="2295685"/>
              <a:ext cx="257783" cy="798313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713514" y="1883552"/>
            <a:ext cx="3216613" cy="3320867"/>
            <a:chOff x="1713514" y="1883552"/>
            <a:chExt cx="3216613" cy="3320867"/>
          </a:xfrm>
        </p:grpSpPr>
        <p:grpSp>
          <p:nvGrpSpPr>
            <p:cNvPr id="51" name="Group 50"/>
            <p:cNvGrpSpPr/>
            <p:nvPr/>
          </p:nvGrpSpPr>
          <p:grpSpPr>
            <a:xfrm>
              <a:off x="2708344" y="2333612"/>
              <a:ext cx="2085596" cy="498168"/>
              <a:chOff x="3324427" y="2663321"/>
              <a:chExt cx="2925594" cy="498168"/>
            </a:xfrm>
          </p:grpSpPr>
          <p:sp>
            <p:nvSpPr>
              <p:cNvPr id="57" name="Rectangle 56"/>
              <p:cNvSpPr/>
              <p:nvPr/>
            </p:nvSpPr>
            <p:spPr bwMode="auto">
              <a:xfrm>
                <a:off x="3370634" y="2663321"/>
                <a:ext cx="2879387" cy="4981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324427" y="2686312"/>
                <a:ext cx="1527721" cy="4616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713514" y="1883552"/>
              <a:ext cx="3216613" cy="3320867"/>
              <a:chOff x="1713514" y="1883552"/>
              <a:chExt cx="3216613" cy="3320867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1713514" y="2164386"/>
                <a:ext cx="3216613" cy="3040033"/>
                <a:chOff x="3169596" y="1580744"/>
                <a:chExt cx="3216613" cy="3040033"/>
              </a:xfrm>
            </p:grpSpPr>
            <p:sp>
              <p:nvSpPr>
                <p:cNvPr id="55" name="Rectangle 54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6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=""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54" name="Down Arrow 53"/>
              <p:cNvSpPr/>
              <p:nvPr/>
            </p:nvSpPr>
            <p:spPr bwMode="auto">
              <a:xfrm>
                <a:off x="3049192" y="1883552"/>
                <a:ext cx="246307" cy="233543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5256672" y="3696628"/>
            <a:ext cx="2445251" cy="999592"/>
            <a:chOff x="5256672" y="3696628"/>
            <a:chExt cx="2445251" cy="999592"/>
          </a:xfrm>
        </p:grpSpPr>
        <p:sp>
          <p:nvSpPr>
            <p:cNvPr id="60" name="Rectangle 59"/>
            <p:cNvSpPr/>
            <p:nvPr/>
          </p:nvSpPr>
          <p:spPr bwMode="auto">
            <a:xfrm>
              <a:off x="5256672" y="3696628"/>
              <a:ext cx="2392046" cy="99959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1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88286" y="3733991"/>
              <a:ext cx="762000" cy="95250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6056601" y="3873086"/>
              <a:ext cx="16453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upload</a:t>
              </a:r>
            </a:p>
          </p:txBody>
        </p:sp>
      </p:grpSp>
      <p:sp>
        <p:nvSpPr>
          <p:cNvPr id="63" name="Lightning Bolt 62"/>
          <p:cNvSpPr/>
          <p:nvPr/>
        </p:nvSpPr>
        <p:spPr bwMode="auto">
          <a:xfrm rot="15344842">
            <a:off x="7359622" y="3022194"/>
            <a:ext cx="554019" cy="680936"/>
          </a:xfrm>
          <a:prstGeom prst="lightningBol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8155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3" grpId="0" animBg="1"/>
      <p:bldP spid="14" grpId="0" animBg="1"/>
      <p:bldP spid="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Why did we choose AWS Batch?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387709" y="1596974"/>
            <a:ext cx="8838163" cy="520757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mtClean="0">
                <a:latin typeface="+mn-lt"/>
              </a:rPr>
              <a:t>Take advantage of serverless</a:t>
            </a:r>
          </a:p>
          <a:p>
            <a:pPr marL="860588" lvl="1" indent="-457200">
              <a:spcBef>
                <a:spcPts val="24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Manages the compute capacity for us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mtClean="0">
                <a:latin typeface="+mn-lt"/>
              </a:rPr>
              <a:t>Work can be queued for asynchronous processing</a:t>
            </a:r>
          </a:p>
          <a:p>
            <a:pPr marL="860588" lvl="1" indent="-457200">
              <a:spcBef>
                <a:spcPts val="24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Tile creation is not a time critical task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mtClean="0">
                <a:latin typeface="+mn-lt"/>
              </a:rPr>
              <a:t>Cost savings</a:t>
            </a:r>
          </a:p>
          <a:p>
            <a:pPr marL="860588" lvl="1" indent="-457200">
              <a:lnSpc>
                <a:spcPct val="100000"/>
              </a:lnSpc>
              <a:spcBef>
                <a:spcPts val="24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No charge for idle compute environments</a:t>
            </a:r>
          </a:p>
          <a:p>
            <a:pPr marL="860588" lvl="1" indent="-457200">
              <a:lnSpc>
                <a:spcPct val="100000"/>
              </a:lnSpc>
              <a:spcBef>
                <a:spcPts val="24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Ability to use Amazon EC2 Spot Instances</a:t>
            </a:r>
            <a:endParaRPr lang="en-US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446800" y="4756759"/>
            <a:ext cx="3253135" cy="2142707"/>
            <a:chOff x="10438278" y="5203666"/>
            <a:chExt cx="3253135" cy="2142707"/>
          </a:xfrm>
        </p:grpSpPr>
        <p:sp>
          <p:nvSpPr>
            <p:cNvPr id="6" name="Rectangle 5"/>
            <p:cNvSpPr/>
            <p:nvPr/>
          </p:nvSpPr>
          <p:spPr bwMode="auto">
            <a:xfrm>
              <a:off x="10438278" y="5270566"/>
              <a:ext cx="3147783" cy="20758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0719452" y="5977145"/>
              <a:ext cx="1072750" cy="1281061"/>
              <a:chOff x="11009699" y="6163016"/>
              <a:chExt cx="1072750" cy="1281061"/>
            </a:xfrm>
          </p:grpSpPr>
          <p:pic>
            <p:nvPicPr>
              <p:cNvPr id="14" name="Graphic 3">
                <a:extLst>
                  <a:ext uri="{FF2B5EF4-FFF2-40B4-BE49-F238E27FC236}">
                    <a16:creationId xmlns:a16="http://schemas.microsoft.com/office/drawing/2014/main" id="{D29D31AC-69BA-A849-A9F4-6D9BE95B5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009699" y="6163016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A8A2879-DCB4-B24D-B6D2-627A8475B7AA}"/>
                  </a:ext>
                </a:extLst>
              </p:cNvPr>
              <p:cNvGrpSpPr/>
              <p:nvPr/>
            </p:nvGrpSpPr>
            <p:grpSpPr>
              <a:xfrm>
                <a:off x="11009699" y="6367859"/>
                <a:ext cx="1072750" cy="1076218"/>
                <a:chOff x="1144054" y="4741028"/>
                <a:chExt cx="1072750" cy="1076218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9F0346A-765C-0747-A01D-F84B6B18C038}"/>
                    </a:ext>
                  </a:extLst>
                </p:cNvPr>
                <p:cNvSpPr txBox="1"/>
                <p:nvPr/>
              </p:nvSpPr>
              <p:spPr>
                <a:xfrm>
                  <a:off x="1144054" y="5386359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Spot Instance(s)</a:t>
                  </a:r>
                </a:p>
              </p:txBody>
            </p:sp>
            <p:pic>
              <p:nvPicPr>
                <p:cNvPr id="17" name="Graphic 3">
                  <a:extLst>
                    <a:ext uri="{FF2B5EF4-FFF2-40B4-BE49-F238E27FC236}">
                      <a16:creationId xmlns:a16="http://schemas.microsoft.com/office/drawing/2014/main" id="{D29D31AC-69BA-A849-A9F4-6D9BE95B55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=""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2674" y="4741028"/>
                  <a:ext cx="571500" cy="571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" name="Group 7"/>
            <p:cNvGrpSpPr/>
            <p:nvPr/>
          </p:nvGrpSpPr>
          <p:grpSpPr>
            <a:xfrm>
              <a:off x="12416625" y="5971632"/>
              <a:ext cx="1072750" cy="1257989"/>
              <a:chOff x="12639528" y="6174552"/>
              <a:chExt cx="1072750" cy="1257989"/>
            </a:xfrm>
          </p:grpSpPr>
          <p:pic>
            <p:nvPicPr>
              <p:cNvPr id="10" name="Graphic 56">
                <a:extLst>
                  <a:ext uri="{FF2B5EF4-FFF2-40B4-BE49-F238E27FC236}">
                    <a16:creationId xmlns:a16="http://schemas.microsoft.com/office/drawing/2014/main" id="{D9489393-8CF0-F943-9C2E-B271952ED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664371" y="6174552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1D21465-1D33-DF42-9CD6-13821F0C4696}"/>
                  </a:ext>
                </a:extLst>
              </p:cNvPr>
              <p:cNvGrpSpPr/>
              <p:nvPr/>
            </p:nvGrpSpPr>
            <p:grpSpPr>
              <a:xfrm>
                <a:off x="12639528" y="6367859"/>
                <a:ext cx="1072750" cy="1064682"/>
                <a:chOff x="6250260" y="2753509"/>
                <a:chExt cx="1072750" cy="1064682"/>
              </a:xfrm>
            </p:grpSpPr>
            <p:pic>
              <p:nvPicPr>
                <p:cNvPr id="12" name="Graphic 56">
                  <a:extLst>
                    <a:ext uri="{FF2B5EF4-FFF2-40B4-BE49-F238E27FC236}">
                      <a16:creationId xmlns:a16="http://schemas.microsoft.com/office/drawing/2014/main" id="{D9489393-8CF0-F943-9C2E-B271952ED2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=""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0885" y="2753509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2B0399D-A17E-1C40-9416-2ACAC20006C1}"/>
                    </a:ext>
                  </a:extLst>
                </p:cNvPr>
                <p:cNvSpPr txBox="1"/>
                <p:nvPr/>
              </p:nvSpPr>
              <p:spPr>
                <a:xfrm>
                  <a:off x="6250260" y="3387304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On-demand Instance(s)</a:t>
                  </a:r>
                </a:p>
              </p:txBody>
            </p:sp>
          </p:grpSp>
        </p:grpSp>
        <p:sp>
          <p:nvSpPr>
            <p:cNvPr id="9" name="TextBox 8"/>
            <p:cNvSpPr txBox="1"/>
            <p:nvPr/>
          </p:nvSpPr>
          <p:spPr>
            <a:xfrm>
              <a:off x="10438278" y="5203666"/>
              <a:ext cx="3253135" cy="6001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Compute environment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541363" y="1369780"/>
            <a:ext cx="2980624" cy="2952960"/>
            <a:chOff x="10541363" y="1369780"/>
            <a:chExt cx="2980624" cy="2952960"/>
          </a:xfrm>
        </p:grpSpPr>
        <p:grpSp>
          <p:nvGrpSpPr>
            <p:cNvPr id="19" name="Group 18"/>
            <p:cNvGrpSpPr/>
            <p:nvPr/>
          </p:nvGrpSpPr>
          <p:grpSpPr>
            <a:xfrm>
              <a:off x="10541363" y="1369780"/>
              <a:ext cx="2980624" cy="2952960"/>
              <a:chOff x="10505873" y="2816157"/>
              <a:chExt cx="2980624" cy="2465962"/>
            </a:xfrm>
            <a:solidFill>
              <a:schemeClr val="bg1">
                <a:lumMod val="85000"/>
              </a:schemeClr>
            </a:solidFill>
          </p:grpSpPr>
          <p:sp>
            <p:nvSpPr>
              <p:cNvPr id="24" name="Rectangle 23"/>
              <p:cNvSpPr/>
              <p:nvPr/>
            </p:nvSpPr>
            <p:spPr bwMode="auto">
              <a:xfrm>
                <a:off x="10505873" y="2816157"/>
                <a:ext cx="2980624" cy="24659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1211584" y="2858422"/>
                <a:ext cx="1568379" cy="478054"/>
              </a:xfrm>
              <a:prstGeom prst="rect">
                <a:avLst/>
              </a:prstGeom>
              <a:grp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1730509" y="3137360"/>
              <a:ext cx="587914" cy="5447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…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851543" y="1988593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851543" y="2639090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2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851132" y="3603839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N</a:t>
              </a:r>
            </a:p>
          </p:txBody>
        </p:sp>
      </p:grpSp>
      <p:sp>
        <p:nvSpPr>
          <p:cNvPr id="26" name="Right Arrow 25"/>
          <p:cNvSpPr/>
          <p:nvPr/>
        </p:nvSpPr>
        <p:spPr bwMode="auto">
          <a:xfrm rot="5400000">
            <a:off x="11897128" y="4378451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670400" y="1420392"/>
            <a:ext cx="2473005" cy="639699"/>
            <a:chOff x="7928629" y="1386774"/>
            <a:chExt cx="2473005" cy="639699"/>
          </a:xfrm>
        </p:grpSpPr>
        <p:sp>
          <p:nvSpPr>
            <p:cNvPr id="28" name="Rectangle 27"/>
            <p:cNvSpPr/>
            <p:nvPr/>
          </p:nvSpPr>
          <p:spPr bwMode="auto">
            <a:xfrm>
              <a:off x="7928629" y="1386774"/>
              <a:ext cx="2457643" cy="6396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22887" y="1422268"/>
              <a:ext cx="1978747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definition</a:t>
              </a:r>
            </a:p>
          </p:txBody>
        </p:sp>
        <p:pic>
          <p:nvPicPr>
            <p:cNvPr id="30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66556" y="1430901"/>
              <a:ext cx="571500" cy="571500"/>
            </a:xfrm>
            <a:prstGeom prst="rect">
              <a:avLst/>
            </a:prstGeom>
          </p:spPr>
        </p:pic>
      </p:grpSp>
      <p:sp>
        <p:nvSpPr>
          <p:cNvPr id="31" name="Right Arrow 30"/>
          <p:cNvSpPr/>
          <p:nvPr/>
        </p:nvSpPr>
        <p:spPr bwMode="auto">
          <a:xfrm>
            <a:off x="10205463" y="1538865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487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Tile ingestion</a:t>
            </a:r>
          </a:p>
        </p:txBody>
      </p:sp>
    </p:spTree>
    <p:extLst>
      <p:ext uri="{BB962C8B-B14F-4D97-AF65-F5344CB8AC3E}">
        <p14:creationId xmlns:p14="http://schemas.microsoft.com/office/powerpoint/2010/main" val="553769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What did we learn?</a:t>
            </a:r>
            <a:endParaRPr lang="en-US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23088" y="1990945"/>
            <a:ext cx="12226264" cy="401648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Using Dead-Letter Queues to help diagnose failures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Using the AWS .NET Mock Lambda Test Tool to replay and debug events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Using AWS .NET Core Global Tools in CI/CD pipelines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How to use AWS Batch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68404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rendering</a:t>
            </a:r>
          </a:p>
        </p:txBody>
      </p:sp>
    </p:spTree>
    <p:extLst>
      <p:ext uri="{BB962C8B-B14F-4D97-AF65-F5344CB8AC3E}">
        <p14:creationId xmlns:p14="http://schemas.microsoft.com/office/powerpoint/2010/main" val="2307043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with .NET Core on AWS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Senior Software Developer Engineer</a:t>
            </a:r>
            <a:endParaRPr lang="en-US" dirty="0"/>
          </a:p>
          <a:p>
            <a:r>
              <a:rPr lang="en-US" dirty="0" smtClean="0"/>
              <a:t>Amazon Web Services</a:t>
            </a:r>
            <a:br>
              <a:rPr lang="en-US" dirty="0" smtClean="0"/>
            </a:br>
            <a:r>
              <a:rPr lang="en-US" dirty="0" smtClean="0"/>
              <a:t>Twitter: @</a:t>
            </a:r>
            <a:r>
              <a:rPr lang="en-US" dirty="0" err="1" smtClean="0"/>
              <a:t>socketnorm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MAD306</a:t>
            </a:r>
          </a:p>
        </p:txBody>
      </p:sp>
    </p:spTree>
    <p:extLst>
      <p:ext uri="{BB962C8B-B14F-4D97-AF65-F5344CB8AC3E}">
        <p14:creationId xmlns:p14="http://schemas.microsoft.com/office/powerpoint/2010/main" val="384984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What does mosaic rendering do?</a:t>
            </a:r>
            <a:endParaRPr lang="en-US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23088" y="1990945"/>
            <a:ext cx="12226264" cy="455509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Accepts an image file from the user and name of a tile gallery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Analyzes </a:t>
            </a:r>
            <a:r>
              <a:rPr lang="en-US" dirty="0" smtClean="0">
                <a:latin typeface="+mn-lt"/>
              </a:rPr>
              <a:t>the image against the tile data in the gallery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Builds </a:t>
            </a:r>
            <a:r>
              <a:rPr lang="en-US" dirty="0" smtClean="0">
                <a:latin typeface="+mn-lt"/>
              </a:rPr>
              <a:t>mosaic image using the matched tiles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59994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How mosaic rendering works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022031" y="3062587"/>
            <a:ext cx="7499353" cy="3560323"/>
            <a:chOff x="3022031" y="3062587"/>
            <a:chExt cx="7499353" cy="3560323"/>
          </a:xfrm>
        </p:grpSpPr>
        <p:sp>
          <p:nvSpPr>
            <p:cNvPr id="4" name="Rectangle 3"/>
            <p:cNvSpPr/>
            <p:nvPr/>
          </p:nvSpPr>
          <p:spPr bwMode="auto">
            <a:xfrm>
              <a:off x="3022031" y="3062587"/>
              <a:ext cx="7499353" cy="356032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87376" y="3115436"/>
              <a:ext cx="762000" cy="109220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438506" y="4044810"/>
            <a:ext cx="2912563" cy="1292662"/>
            <a:chOff x="438506" y="4044810"/>
            <a:chExt cx="2912563" cy="1292662"/>
          </a:xfrm>
        </p:grpSpPr>
        <p:sp>
          <p:nvSpPr>
            <p:cNvPr id="7" name="TextBox 6"/>
            <p:cNvSpPr txBox="1"/>
            <p:nvPr/>
          </p:nvSpPr>
          <p:spPr>
            <a:xfrm>
              <a:off x="438506" y="4044810"/>
              <a:ext cx="1848256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Trigger</a:t>
              </a:r>
              <a:b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(API call or event)</a:t>
              </a:r>
            </a:p>
          </p:txBody>
        </p:sp>
        <p:sp>
          <p:nvSpPr>
            <p:cNvPr id="8" name="Right Arrow 7"/>
            <p:cNvSpPr/>
            <p:nvPr/>
          </p:nvSpPr>
          <p:spPr bwMode="auto">
            <a:xfrm>
              <a:off x="2126255" y="4541191"/>
              <a:ext cx="1224814" cy="291830"/>
            </a:xfrm>
            <a:prstGeom prst="rightArrow">
              <a:avLst>
                <a:gd name="adj1" fmla="val 23333"/>
                <a:gd name="adj2" fmla="val 50000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94606" y="1581145"/>
            <a:ext cx="2447925" cy="3807416"/>
            <a:chOff x="4894606" y="1581145"/>
            <a:chExt cx="2447925" cy="3807416"/>
          </a:xfrm>
        </p:grpSpPr>
        <p:grpSp>
          <p:nvGrpSpPr>
            <p:cNvPr id="10" name="Group 9"/>
            <p:cNvGrpSpPr/>
            <p:nvPr/>
          </p:nvGrpSpPr>
          <p:grpSpPr>
            <a:xfrm>
              <a:off x="5470893" y="1581145"/>
              <a:ext cx="1871638" cy="1130907"/>
              <a:chOff x="3668264" y="5469310"/>
              <a:chExt cx="1871638" cy="1130907"/>
            </a:xfrm>
          </p:grpSpPr>
          <p:pic>
            <p:nvPicPr>
              <p:cNvPr id="16" name="Graphic 21">
                <a:extLst>
                  <a:ext uri="{FF2B5EF4-FFF2-40B4-BE49-F238E27FC236}">
                    <a16:creationId xmlns:a16="http://schemas.microsoft.com/office/drawing/2014/main" id="{312CE227-7B0B-134D-A8D7-4AEA19FF7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756345" y="5873490"/>
                <a:ext cx="559832" cy="559832"/>
              </a:xfrm>
              <a:prstGeom prst="rect">
                <a:avLst/>
              </a:prstGeom>
            </p:spPr>
          </p:pic>
          <p:pic>
            <p:nvPicPr>
              <p:cNvPr id="17" name="Graphic 82">
                <a:extLst>
                  <a:ext uri="{FF2B5EF4-FFF2-40B4-BE49-F238E27FC236}">
                    <a16:creationId xmlns:a16="http://schemas.microsoft.com/office/drawing/2014/main" id="{2B05DD6C-F855-D840-A735-6649674A3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49264" y="587349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 bwMode="auto">
              <a:xfrm>
                <a:off x="3813243" y="5554494"/>
                <a:ext cx="1726659" cy="10457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668264" y="5469310"/>
                <a:ext cx="1074653" cy="4893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data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5584587" y="4339102"/>
              <a:ext cx="1072750" cy="1049459"/>
              <a:chOff x="5559625" y="3143250"/>
              <a:chExt cx="1072750" cy="1049459"/>
            </a:xfrm>
          </p:grpSpPr>
          <p:pic>
            <p:nvPicPr>
              <p:cNvPr id="14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232F3E"/>
                    </a:solidFill>
                  </a:rPr>
                  <a:t>Select tiles</a:t>
                </a:r>
                <a:br>
                  <a:rPr lang="en-US" sz="1100" dirty="0">
                    <a:solidFill>
                      <a:srgbClr val="232F3E"/>
                    </a:solidFill>
                  </a:rPr>
                </a:br>
                <a:r>
                  <a:rPr lang="en-US" sz="1100" dirty="0">
                    <a:solidFill>
                      <a:srgbClr val="232F3E"/>
                    </a:solidFill>
                  </a:rPr>
                  <a:t>(F#)</a:t>
                </a:r>
              </a:p>
            </p:txBody>
          </p:sp>
        </p:grpSp>
        <p:sp>
          <p:nvSpPr>
            <p:cNvPr id="12" name="Down Arrow 11"/>
            <p:cNvSpPr/>
            <p:nvPr/>
          </p:nvSpPr>
          <p:spPr bwMode="auto">
            <a:xfrm>
              <a:off x="6120152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ight Arrow 12"/>
            <p:cNvSpPr/>
            <p:nvPr/>
          </p:nvSpPr>
          <p:spPr bwMode="auto">
            <a:xfrm>
              <a:off x="4894606" y="4541191"/>
              <a:ext cx="860897" cy="165370"/>
            </a:xfrm>
            <a:prstGeom prst="rightArrow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15097" y="3115436"/>
            <a:ext cx="1866224" cy="3441470"/>
            <a:chOff x="6615097" y="3115436"/>
            <a:chExt cx="1866224" cy="3441470"/>
          </a:xfrm>
        </p:grpSpPr>
        <p:grpSp>
          <p:nvGrpSpPr>
            <p:cNvPr id="21" name="Group 20"/>
            <p:cNvGrpSpPr/>
            <p:nvPr/>
          </p:nvGrpSpPr>
          <p:grpSpPr>
            <a:xfrm>
              <a:off x="6615097" y="3489578"/>
              <a:ext cx="1032460" cy="2364307"/>
              <a:chOff x="6618368" y="3170191"/>
              <a:chExt cx="1032460" cy="2364307"/>
            </a:xfrm>
          </p:grpSpPr>
          <p:sp>
            <p:nvSpPr>
              <p:cNvPr id="33" name="Right Arrow 32"/>
              <p:cNvSpPr/>
              <p:nvPr/>
            </p:nvSpPr>
            <p:spPr bwMode="auto">
              <a:xfrm>
                <a:off x="6618368" y="4287448"/>
                <a:ext cx="1002046" cy="171731"/>
              </a:xfrm>
              <a:prstGeom prst="rightArrow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Bent-Up Arrow 33"/>
              <p:cNvSpPr/>
              <p:nvPr/>
            </p:nvSpPr>
            <p:spPr bwMode="auto">
              <a:xfrm rot="5400000" flipH="1">
                <a:off x="6641307" y="332647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Bent-Up Arrow 34"/>
              <p:cNvSpPr/>
              <p:nvPr/>
            </p:nvSpPr>
            <p:spPr bwMode="auto">
              <a:xfrm rot="16200000" flipH="1" flipV="1">
                <a:off x="6648497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7408571" y="3115436"/>
              <a:ext cx="1072750" cy="3441470"/>
              <a:chOff x="7411842" y="2796049"/>
              <a:chExt cx="1072750" cy="344147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2965392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31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=""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Small </a:t>
                  </a:r>
                  <a:br>
                    <a:rPr lang="en-US" sz="1100" dirty="0">
                      <a:solidFill>
                        <a:srgbClr val="232F3E"/>
                      </a:solidFill>
                    </a:rPr>
                  </a:br>
                  <a:r>
                    <a:rPr lang="en-US" sz="1100" dirty="0">
                      <a:solidFill>
                        <a:srgbClr val="232F3E"/>
                      </a:solidFill>
                    </a:rPr>
                    <a:t>render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4075889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9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=""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Medium render</a:t>
                  </a: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5188060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7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=""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Large</a:t>
                  </a:r>
                  <a:br>
                    <a:rPr lang="en-US" sz="1100" dirty="0">
                      <a:solidFill>
                        <a:srgbClr val="232F3E"/>
                      </a:solidFill>
                    </a:rPr>
                  </a:br>
                  <a:r>
                    <a:rPr lang="en-US" sz="1100" dirty="0">
                      <a:solidFill>
                        <a:srgbClr val="232F3E"/>
                      </a:solidFill>
                    </a:rPr>
                    <a:t>render</a:t>
                  </a:r>
                </a:p>
              </p:txBody>
            </p:sp>
          </p:grpSp>
          <p:sp>
            <p:nvSpPr>
              <p:cNvPr id="26" name="Rectangle 25"/>
              <p:cNvSpPr/>
              <p:nvPr/>
            </p:nvSpPr>
            <p:spPr bwMode="auto">
              <a:xfrm>
                <a:off x="7479265" y="2796049"/>
                <a:ext cx="1005327" cy="3381015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7877391" y="1621104"/>
            <a:ext cx="6159522" cy="1593714"/>
            <a:chOff x="7877391" y="1621104"/>
            <a:chExt cx="6159522" cy="1593714"/>
          </a:xfrm>
        </p:grpSpPr>
        <p:grpSp>
          <p:nvGrpSpPr>
            <p:cNvPr id="37" name="Group 36"/>
            <p:cNvGrpSpPr/>
            <p:nvPr/>
          </p:nvGrpSpPr>
          <p:grpSpPr>
            <a:xfrm>
              <a:off x="11249938" y="1691588"/>
              <a:ext cx="2786975" cy="1020436"/>
              <a:chOff x="9961123" y="744166"/>
              <a:chExt cx="2786975" cy="1020436"/>
            </a:xfrm>
          </p:grpSpPr>
          <p:pic>
            <p:nvPicPr>
              <p:cNvPr id="40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019131" y="812102"/>
                <a:ext cx="762000" cy="952500"/>
              </a:xfrm>
              <a:prstGeom prst="rect">
                <a:avLst/>
              </a:prstGeom>
            </p:spPr>
          </p:pic>
          <p:sp>
            <p:nvSpPr>
              <p:cNvPr id="41" name="Rectangle 40"/>
              <p:cNvSpPr/>
              <p:nvPr/>
            </p:nvSpPr>
            <p:spPr bwMode="auto">
              <a:xfrm>
                <a:off x="9961123" y="744166"/>
                <a:ext cx="2786975" cy="9733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0812911" y="994643"/>
                <a:ext cx="1903406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Output Mosaic</a:t>
                </a:r>
              </a:p>
            </p:txBody>
          </p:sp>
        </p:grpSp>
        <p:sp>
          <p:nvSpPr>
            <p:cNvPr id="38" name="Bent-Up Arrow 37"/>
            <p:cNvSpPr/>
            <p:nvPr/>
          </p:nvSpPr>
          <p:spPr bwMode="auto">
            <a:xfrm rot="16200000" flipV="1">
              <a:off x="9071691" y="1036571"/>
              <a:ext cx="983947" cy="3372547"/>
            </a:xfrm>
            <a:prstGeom prst="bentUpArrow">
              <a:avLst>
                <a:gd name="adj1" fmla="val 8124"/>
                <a:gd name="adj2" fmla="val 12849"/>
                <a:gd name="adj3" fmla="val 9182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16767" y="1621104"/>
              <a:ext cx="1540835" cy="1161405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8265559" y="3514794"/>
            <a:ext cx="5350347" cy="2322095"/>
            <a:chOff x="8265559" y="3514794"/>
            <a:chExt cx="5350347" cy="232209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9090290" y="4334238"/>
              <a:ext cx="1072750" cy="1049459"/>
              <a:chOff x="5559625" y="3143250"/>
              <a:chExt cx="1072750" cy="1049459"/>
            </a:xfrm>
          </p:grpSpPr>
          <p:pic>
            <p:nvPicPr>
              <p:cNvPr id="52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232F3E"/>
                    </a:solidFill>
                  </a:rPr>
                  <a:t>Completion notification</a:t>
                </a: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 flipH="1">
              <a:off x="8265559" y="3514794"/>
              <a:ext cx="1048601" cy="2322095"/>
              <a:chOff x="6618368" y="3212403"/>
              <a:chExt cx="1048601" cy="2322095"/>
            </a:xfrm>
          </p:grpSpPr>
          <p:sp>
            <p:nvSpPr>
              <p:cNvPr id="49" name="Right Arrow 48"/>
              <p:cNvSpPr/>
              <p:nvPr/>
            </p:nvSpPr>
            <p:spPr bwMode="auto">
              <a:xfrm rot="10800000">
                <a:off x="6618368" y="4302305"/>
                <a:ext cx="1041411" cy="150513"/>
              </a:xfrm>
              <a:prstGeom prst="rightArrow">
                <a:avLst>
                  <a:gd name="adj1" fmla="val 44117"/>
                  <a:gd name="adj2" fmla="val 5000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Bent-Up Arrow 49"/>
              <p:cNvSpPr/>
              <p:nvPr/>
            </p:nvSpPr>
            <p:spPr bwMode="auto">
              <a:xfrm rot="5400000" flipH="1">
                <a:off x="6664638" y="3368690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Bent-Up Arrow 50"/>
              <p:cNvSpPr/>
              <p:nvPr/>
            </p:nvSpPr>
            <p:spPr bwMode="auto">
              <a:xfrm rot="16200000" flipH="1" flipV="1">
                <a:off x="6663089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0135130" y="4330584"/>
              <a:ext cx="3480776" cy="683264"/>
              <a:chOff x="10135130" y="4330584"/>
              <a:chExt cx="3480776" cy="683264"/>
            </a:xfrm>
          </p:grpSpPr>
          <p:sp>
            <p:nvSpPr>
              <p:cNvPr id="47" name="Right Arrow 46"/>
              <p:cNvSpPr/>
              <p:nvPr/>
            </p:nvSpPr>
            <p:spPr bwMode="auto">
              <a:xfrm>
                <a:off x="10135130" y="4504480"/>
                <a:ext cx="1366737" cy="291830"/>
              </a:xfrm>
              <a:prstGeom prst="rightArrow">
                <a:avLst>
                  <a:gd name="adj1" fmla="val 23333"/>
                  <a:gd name="adj2" fmla="val 50000"/>
                </a:avLst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1382281" y="4330584"/>
                <a:ext cx="2233625" cy="6832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Subscribers</a:t>
                </a: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3849376" y="1470893"/>
            <a:ext cx="1491434" cy="3743527"/>
            <a:chOff x="3849376" y="1470893"/>
            <a:chExt cx="1491434" cy="374352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4011229" y="4334238"/>
              <a:ext cx="1072750" cy="880182"/>
              <a:chOff x="5559625" y="3143250"/>
              <a:chExt cx="1072750" cy="880182"/>
            </a:xfrm>
          </p:grpSpPr>
          <p:pic>
            <p:nvPicPr>
              <p:cNvPr id="6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232F3E"/>
                    </a:solidFill>
                  </a:rPr>
                  <a:t>Color map</a:t>
                </a:r>
              </a:p>
            </p:txBody>
          </p:sp>
        </p:grpSp>
        <p:sp>
          <p:nvSpPr>
            <p:cNvPr id="56" name="Down Arrow 55"/>
            <p:cNvSpPr/>
            <p:nvPr/>
          </p:nvSpPr>
          <p:spPr bwMode="auto">
            <a:xfrm>
              <a:off x="4486044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3849376" y="1470893"/>
              <a:ext cx="1491434" cy="1275972"/>
              <a:chOff x="3849376" y="1470893"/>
              <a:chExt cx="1491434" cy="1275972"/>
            </a:xfrm>
          </p:grpSpPr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11229" y="1840618"/>
                <a:ext cx="1206319" cy="906247"/>
              </a:xfrm>
              <a:prstGeom prst="rect">
                <a:avLst/>
              </a:prstGeom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3849376" y="1470893"/>
                <a:ext cx="1491434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6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Input image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70582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Mosaic rendering</a:t>
            </a:r>
          </a:p>
        </p:txBody>
      </p:sp>
    </p:spTree>
    <p:extLst>
      <p:ext uri="{BB962C8B-B14F-4D97-AF65-F5344CB8AC3E}">
        <p14:creationId xmlns:p14="http://schemas.microsoft.com/office/powerpoint/2010/main" val="23871109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What did we learn?</a:t>
            </a:r>
            <a:endParaRPr lang="en-US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23088" y="1990945"/>
            <a:ext cx="12226264" cy="553690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How to use Step Functions to orchestrate a workflow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How </a:t>
            </a:r>
            <a:r>
              <a:rPr lang="en-US" dirty="0" smtClean="0">
                <a:latin typeface="+mn-lt"/>
              </a:rPr>
              <a:t>to deploy multiple projects with a </a:t>
            </a:r>
            <a:r>
              <a:rPr lang="en-US" dirty="0" err="1" smtClean="0">
                <a:latin typeface="+mn-lt"/>
              </a:rPr>
              <a:t>serverless</a:t>
            </a:r>
            <a:r>
              <a:rPr lang="en-US" dirty="0" smtClean="0">
                <a:latin typeface="+mn-lt"/>
              </a:rPr>
              <a:t> template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How </a:t>
            </a:r>
            <a:r>
              <a:rPr lang="en-US" dirty="0" smtClean="0">
                <a:latin typeface="+mn-lt"/>
              </a:rPr>
              <a:t>to use Lambda layers with .NET Core Lambda Functions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11968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front-end</a:t>
            </a:r>
          </a:p>
        </p:txBody>
      </p:sp>
    </p:spTree>
    <p:extLst>
      <p:ext uri="{BB962C8B-B14F-4D97-AF65-F5344CB8AC3E}">
        <p14:creationId xmlns:p14="http://schemas.microsoft.com/office/powerpoint/2010/main" val="1969931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What does the web front-end do?</a:t>
            </a:r>
            <a:endParaRPr lang="en-US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23088" y="1990945"/>
            <a:ext cx="12226264" cy="236988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Allows an authenticated user to:</a:t>
            </a:r>
          </a:p>
          <a:p>
            <a:pPr marL="860588" lvl="1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Create new tile galleries</a:t>
            </a:r>
          </a:p>
          <a:p>
            <a:pPr marL="860588" lvl="1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Upload an image to create a mosaic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46627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How the web front-end works</a:t>
            </a:r>
            <a:endParaRPr lang="en-US"/>
          </a:p>
        </p:txBody>
      </p:sp>
      <p:pic>
        <p:nvPicPr>
          <p:cNvPr id="3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506" y="2722553"/>
            <a:ext cx="1143000" cy="1143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637248" y="3962712"/>
            <a:ext cx="2666769" cy="1038022"/>
            <a:chOff x="8730574" y="1186165"/>
            <a:chExt cx="2666769" cy="1038022"/>
          </a:xfrm>
        </p:grpSpPr>
        <p:pic>
          <p:nvPicPr>
            <p:cNvPr id="5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08037" y="1245549"/>
              <a:ext cx="762000" cy="9525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8730574" y="1186165"/>
              <a:ext cx="2666769" cy="103802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93060" y="1347527"/>
              <a:ext cx="1528303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file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244076" y="3890768"/>
            <a:ext cx="2675106" cy="1181910"/>
            <a:chOff x="10894979" y="3891064"/>
            <a:chExt cx="2675106" cy="1181910"/>
          </a:xfrm>
        </p:grpSpPr>
        <p:pic>
          <p:nvPicPr>
            <p:cNvPr id="9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49761" y="3937122"/>
              <a:ext cx="762000" cy="10922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 bwMode="auto">
            <a:xfrm>
              <a:off x="10894979" y="3891064"/>
              <a:ext cx="2675106" cy="118191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96802" y="3891064"/>
              <a:ext cx="119648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Render</a:t>
              </a:r>
              <a:b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mosaic</a:t>
              </a:r>
              <a:endPara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084830" y="1404761"/>
            <a:ext cx="3550595" cy="3841384"/>
            <a:chOff x="2947481" y="2679160"/>
            <a:chExt cx="3550595" cy="3841384"/>
          </a:xfrm>
        </p:grpSpPr>
        <p:sp>
          <p:nvSpPr>
            <p:cNvPr id="13" name="Rectangle 12"/>
            <p:cNvSpPr/>
            <p:nvPr/>
          </p:nvSpPr>
          <p:spPr bwMode="auto">
            <a:xfrm>
              <a:off x="2947481" y="2679160"/>
              <a:ext cx="3550595" cy="3841384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65">
              <a:extLst>
                <a:ext uri="{FF2B5EF4-FFF2-40B4-BE49-F238E27FC236}">
                  <a16:creationId xmlns:a16="http://schemas.microsoft.com/office/drawing/2014/main" id="{2A27E9A0-EACE-F047-9F06-3B0B47C5B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19038" y="2752927"/>
              <a:ext cx="762000" cy="952500"/>
            </a:xfrm>
            <a:prstGeom prst="rect">
              <a:avLst/>
            </a:prstGeom>
          </p:spPr>
        </p:pic>
        <p:pic>
          <p:nvPicPr>
            <p:cNvPr id="15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84851" y="3473577"/>
              <a:ext cx="972882" cy="757692"/>
            </a:xfrm>
            <a:prstGeom prst="rect">
              <a:avLst/>
            </a:prstGeom>
          </p:spPr>
        </p:pic>
        <p:pic>
          <p:nvPicPr>
            <p:cNvPr id="16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84851" y="4470174"/>
              <a:ext cx="972882" cy="757692"/>
            </a:xfrm>
            <a:prstGeom prst="rect">
              <a:avLst/>
            </a:prstGeom>
          </p:spPr>
        </p:pic>
        <p:pic>
          <p:nvPicPr>
            <p:cNvPr id="17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84851" y="5466771"/>
              <a:ext cx="972882" cy="75769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755959" y="2801130"/>
              <a:ext cx="2629566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 server clusters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898999" y="5927861"/>
            <a:ext cx="2514775" cy="1140271"/>
            <a:chOff x="6890657" y="6134100"/>
            <a:chExt cx="2514775" cy="1140271"/>
          </a:xfrm>
        </p:grpSpPr>
        <p:pic>
          <p:nvPicPr>
            <p:cNvPr id="20" name="Graphic 7">
              <a:extLst>
                <a:ext uri="{FF2B5EF4-FFF2-40B4-BE49-F238E27FC236}">
                  <a16:creationId xmlns:a16="http://schemas.microsoft.com/office/drawing/2014/main" id="{16B58360-019F-3A46-9AAA-F527DB5B7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35592" y="6182171"/>
              <a:ext cx="762000" cy="10922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auto">
            <a:xfrm>
              <a:off x="6890657" y="6134100"/>
              <a:ext cx="2514775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97592" y="6335486"/>
              <a:ext cx="148502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 pool</a:t>
              </a:r>
            </a:p>
          </p:txBody>
        </p:sp>
      </p:grpSp>
      <p:sp>
        <p:nvSpPr>
          <p:cNvPr id="23" name="Up-Down Arrow 22"/>
          <p:cNvSpPr/>
          <p:nvPr/>
        </p:nvSpPr>
        <p:spPr bwMode="auto">
          <a:xfrm>
            <a:off x="3504314" y="5368115"/>
            <a:ext cx="293914" cy="459202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808641" y="5927860"/>
            <a:ext cx="2941658" cy="1140271"/>
            <a:chOff x="5027118" y="5927861"/>
            <a:chExt cx="2941658" cy="1140271"/>
          </a:xfrm>
        </p:grpSpPr>
        <p:sp>
          <p:nvSpPr>
            <p:cNvPr id="25" name="Rectangle 24"/>
            <p:cNvSpPr/>
            <p:nvPr/>
          </p:nvSpPr>
          <p:spPr bwMode="auto">
            <a:xfrm>
              <a:off x="5027118" y="5927861"/>
              <a:ext cx="2777939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6" name="Graphic 15">
              <a:extLst>
                <a:ext uri="{FF2B5EF4-FFF2-40B4-BE49-F238E27FC236}">
                  <a16:creationId xmlns:a16="http://schemas.microsoft.com/office/drawing/2014/main" id="{4F9756E1-2CB8-7A4E-BAB5-F808AA99D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079398" y="5975932"/>
              <a:ext cx="762000" cy="952500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6235482" y="6106256"/>
              <a:ext cx="1733294" cy="637150"/>
              <a:chOff x="4465022" y="5471809"/>
              <a:chExt cx="1733294" cy="637150"/>
            </a:xfrm>
          </p:grpSpPr>
          <p:sp>
            <p:nvSpPr>
              <p:cNvPr id="28" name="Rectangle 27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30" name="Bent-Up Arrow 29"/>
          <p:cNvSpPr/>
          <p:nvPr/>
        </p:nvSpPr>
        <p:spPr bwMode="auto">
          <a:xfrm rot="16200000">
            <a:off x="4956578" y="4947415"/>
            <a:ext cx="1672884" cy="867218"/>
          </a:xfrm>
          <a:prstGeom prst="bentUpArrow">
            <a:avLst>
              <a:gd name="adj1" fmla="val 10065"/>
              <a:gd name="adj2" fmla="val 16234"/>
              <a:gd name="adj3" fmla="val 1850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1151547" y="1408777"/>
            <a:ext cx="2558569" cy="1039291"/>
            <a:chOff x="10760529" y="5704114"/>
            <a:chExt cx="2558569" cy="1039291"/>
          </a:xfrm>
        </p:grpSpPr>
        <p:sp>
          <p:nvSpPr>
            <p:cNvPr id="32" name="Rectangle 31"/>
            <p:cNvSpPr/>
            <p:nvPr/>
          </p:nvSpPr>
          <p:spPr bwMode="auto">
            <a:xfrm>
              <a:off x="10760529" y="5704114"/>
              <a:ext cx="2558569" cy="103929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3" name="Graphic 19">
              <a:extLst>
                <a:ext uri="{FF2B5EF4-FFF2-40B4-BE49-F238E27FC236}">
                  <a16:creationId xmlns:a16="http://schemas.microsoft.com/office/drawing/2014/main" id="{39F24EEC-5C4F-7845-9A77-2155A203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813483" y="5749211"/>
              <a:ext cx="762000" cy="95250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1610543" y="5854489"/>
              <a:ext cx="165013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import</a:t>
              </a:r>
            </a:p>
          </p:txBody>
        </p:sp>
      </p:grpSp>
      <p:sp>
        <p:nvSpPr>
          <p:cNvPr id="35" name="Right Arrow 34"/>
          <p:cNvSpPr/>
          <p:nvPr/>
        </p:nvSpPr>
        <p:spPr bwMode="auto">
          <a:xfrm>
            <a:off x="6700157" y="1845384"/>
            <a:ext cx="4392386" cy="253811"/>
          </a:xfrm>
          <a:prstGeom prst="rightArrow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>
            <a:off x="6746768" y="4343400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>
            <a:off x="10347729" y="4304518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800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35" grpId="0" animBg="1"/>
      <p:bldP spid="36" grpId="0" animBg="1"/>
      <p:bldP spid="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Hosting the web front-end</a:t>
            </a:r>
          </a:p>
        </p:txBody>
      </p:sp>
    </p:spTree>
    <p:extLst>
      <p:ext uri="{BB962C8B-B14F-4D97-AF65-F5344CB8AC3E}">
        <p14:creationId xmlns:p14="http://schemas.microsoft.com/office/powerpoint/2010/main" val="42944576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What did we learn?</a:t>
            </a:r>
            <a:endParaRPr lang="en-US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23087" y="1990945"/>
            <a:ext cx="12813049" cy="499829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Use our high level libraries to handle identity, data protection, and configuration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Call </a:t>
            </a:r>
            <a:r>
              <a:rPr lang="en-US" dirty="0" smtClean="0">
                <a:latin typeface="+mn-lt"/>
              </a:rPr>
              <a:t>AWS Batch and AWS Step Functions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Deploying </a:t>
            </a:r>
            <a:r>
              <a:rPr lang="en-US" dirty="0" smtClean="0">
                <a:latin typeface="+mn-lt"/>
              </a:rPr>
              <a:t>containers to AWS </a:t>
            </a:r>
            <a:r>
              <a:rPr lang="en-US" dirty="0" err="1" smtClean="0">
                <a:latin typeface="+mn-lt"/>
              </a:rPr>
              <a:t>Fargate</a:t>
            </a:r>
            <a:r>
              <a:rPr lang="en-US" dirty="0" smtClean="0">
                <a:latin typeface="+mn-lt"/>
              </a:rPr>
              <a:t> with AWS </a:t>
            </a:r>
            <a:r>
              <a:rPr lang="en-US" dirty="0" err="1" smtClean="0">
                <a:latin typeface="+mn-lt"/>
              </a:rPr>
              <a:t>CodePipeline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6568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 smtClean="0"/>
              <a:t>Library repositories on GitHub</a:t>
            </a:r>
            <a:endParaRPr lang="en-US" dirty="0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23088" y="1990945"/>
            <a:ext cx="13611784" cy="392107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ASP.NET Core Identity Provider for Amazon Cognito</a:t>
            </a:r>
            <a:br>
              <a:rPr lang="en-US" smtClean="0">
                <a:latin typeface="+mn-lt"/>
              </a:rPr>
            </a:br>
            <a:r>
              <a:rPr lang="en-US" smtClean="0">
                <a:latin typeface="+mn-lt"/>
              </a:rPr>
              <a:t>	</a:t>
            </a:r>
            <a:r>
              <a:rPr lang="en-US" sz="2800" smtClean="0">
                <a:latin typeface="+mn-lt"/>
                <a:hlinkClick r:id="rId2"/>
              </a:rPr>
              <a:t>https://github.com/aws/aws-aspnet-cognito-identity-provider</a:t>
            </a:r>
            <a:endParaRPr lang="en-US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IConfiguration Provider for AWS Systems Manager Parameter Store</a:t>
            </a:r>
            <a:br>
              <a:rPr lang="en-US" smtClean="0">
                <a:latin typeface="+mn-lt"/>
              </a:rPr>
            </a:br>
            <a:r>
              <a:rPr lang="en-US" smtClean="0">
                <a:latin typeface="+mn-lt"/>
              </a:rPr>
              <a:t>	</a:t>
            </a:r>
            <a:r>
              <a:rPr lang="en-US" sz="2800" smtClean="0">
                <a:latin typeface="+mn-lt"/>
                <a:hlinkClick r:id="rId3"/>
              </a:rPr>
              <a:t>https://github.com/aws/aws-dotnet-extensions-configuration</a:t>
            </a:r>
            <a:endParaRPr lang="en-US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ASP.NET Core DataProtection Provider for </a:t>
            </a:r>
            <a:r>
              <a:rPr lang="en-US" smtClean="0"/>
              <a:t>AWS Systems Manager</a:t>
            </a:r>
            <a:r>
              <a:rPr lang="en-US" smtClean="0">
                <a:latin typeface="+mn-lt"/>
              </a:rPr>
              <a:t/>
            </a:r>
            <a:br>
              <a:rPr lang="en-US" smtClean="0">
                <a:latin typeface="+mn-lt"/>
              </a:rPr>
            </a:br>
            <a:r>
              <a:rPr lang="en-US" smtClean="0">
                <a:latin typeface="+mn-lt"/>
              </a:rPr>
              <a:t>	</a:t>
            </a:r>
            <a:r>
              <a:rPr lang="en-US" sz="2800" smtClean="0">
                <a:latin typeface="+mn-lt"/>
                <a:hlinkClick r:id="rId4"/>
              </a:rPr>
              <a:t>https://github.com/aws/aws-ssm-data-protection-provider-for-aspnet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9396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for .NET on AWS</a:t>
            </a:r>
          </a:p>
        </p:txBody>
      </p:sp>
    </p:spTree>
    <p:extLst>
      <p:ext uri="{BB962C8B-B14F-4D97-AF65-F5344CB8AC3E}">
        <p14:creationId xmlns:p14="http://schemas.microsoft.com/office/powerpoint/2010/main" val="2174530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the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97809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449517" y="271124"/>
            <a:ext cx="8774483" cy="3609692"/>
            <a:chOff x="5449517" y="271124"/>
            <a:chExt cx="8774483" cy="3609692"/>
          </a:xfrm>
        </p:grpSpPr>
        <p:sp>
          <p:nvSpPr>
            <p:cNvPr id="3" name="Rectangle 2"/>
            <p:cNvSpPr/>
            <p:nvPr/>
          </p:nvSpPr>
          <p:spPr bwMode="auto">
            <a:xfrm>
              <a:off x="5551714" y="337457"/>
              <a:ext cx="8672286" cy="35433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449517" y="271124"/>
              <a:ext cx="8645260" cy="3516024"/>
              <a:chOff x="5449517" y="271124"/>
              <a:chExt cx="8645260" cy="3516024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691255" y="1512997"/>
                <a:ext cx="2150089" cy="2032057"/>
                <a:chOff x="3169596" y="1580744"/>
                <a:chExt cx="3216613" cy="3040033"/>
              </a:xfrm>
            </p:grpSpPr>
            <p:sp>
              <p:nvSpPr>
                <p:cNvPr id="51" name="Rectangle 50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2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=""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6" name="Right Arrow 5"/>
              <p:cNvSpPr/>
              <p:nvPr/>
            </p:nvSpPr>
            <p:spPr bwMode="auto">
              <a:xfrm rot="10800000">
                <a:off x="7450261" y="3074295"/>
                <a:ext cx="569205" cy="316592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6303097" y="1578683"/>
                <a:ext cx="1220213" cy="461665"/>
                <a:chOff x="3112267" y="2629280"/>
                <a:chExt cx="3658540" cy="604664"/>
              </a:xfrm>
            </p:grpSpPr>
            <p:sp>
              <p:nvSpPr>
                <p:cNvPr id="49" name="Rectangle 48"/>
                <p:cNvSpPr/>
                <p:nvPr/>
              </p:nvSpPr>
              <p:spPr bwMode="auto">
                <a:xfrm>
                  <a:off x="3370634" y="2663321"/>
                  <a:ext cx="2879387" cy="4981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3112267" y="2629280"/>
                  <a:ext cx="3658540" cy="6046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Job queue</a:t>
                  </a: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8038615" y="3077263"/>
                <a:ext cx="1559570" cy="709885"/>
                <a:chOff x="8038615" y="3077263"/>
                <a:chExt cx="1559570" cy="709885"/>
              </a:xfrm>
            </p:grpSpPr>
            <p:sp>
              <p:nvSpPr>
                <p:cNvPr id="46" name="Rectangle 45"/>
                <p:cNvSpPr/>
                <p:nvPr/>
              </p:nvSpPr>
              <p:spPr bwMode="auto">
                <a:xfrm>
                  <a:off x="8038615" y="3077263"/>
                  <a:ext cx="1559570" cy="7098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7" name="Graphic 15">
                  <a:extLst>
                    <a:ext uri="{FF2B5EF4-FFF2-40B4-BE49-F238E27FC236}">
                      <a16:creationId xmlns:a16="http://schemas.microsoft.com/office/drawing/2014/main" id="{4F9756E1-2CB8-7A4E-BAB5-F808AA99DC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=""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7803" y="3113574"/>
                  <a:ext cx="500174" cy="625218"/>
                </a:xfrm>
                <a:prstGeom prst="rect">
                  <a:avLst/>
                </a:prstGeom>
              </p:spPr>
            </p:pic>
            <p:sp>
              <p:nvSpPr>
                <p:cNvPr id="48" name="TextBox 47"/>
                <p:cNvSpPr txBox="1"/>
                <p:nvPr/>
              </p:nvSpPr>
              <p:spPr>
                <a:xfrm>
                  <a:off x="8506860" y="3087661"/>
                  <a:ext cx="1041244" cy="6278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Container</a:t>
                  </a:r>
                  <a:b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</a:p>
              </p:txBody>
            </p:sp>
          </p:grpSp>
          <p:sp>
            <p:nvSpPr>
              <p:cNvPr id="9" name="Right Arrow 8"/>
              <p:cNvSpPr/>
              <p:nvPr/>
            </p:nvSpPr>
            <p:spPr bwMode="auto">
              <a:xfrm>
                <a:off x="7735378" y="2349183"/>
                <a:ext cx="638716" cy="309745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Right Arrow 9"/>
              <p:cNvSpPr/>
              <p:nvPr/>
            </p:nvSpPr>
            <p:spPr bwMode="auto">
              <a:xfrm>
                <a:off x="11781329" y="1280881"/>
                <a:ext cx="650944" cy="269744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10887862" y="1821372"/>
                <a:ext cx="651146" cy="1691038"/>
                <a:chOff x="9359109" y="3572818"/>
                <a:chExt cx="651146" cy="2021828"/>
              </a:xfrm>
            </p:grpSpPr>
            <p:sp>
              <p:nvSpPr>
                <p:cNvPr id="44" name="Bent-Up Arrow 43"/>
                <p:cNvSpPr/>
                <p:nvPr/>
              </p:nvSpPr>
              <p:spPr bwMode="auto">
                <a:xfrm rot="5400000">
                  <a:off x="9288981" y="3642946"/>
                  <a:ext cx="789578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Bent-Up Arrow 44"/>
                <p:cNvSpPr/>
                <p:nvPr/>
              </p:nvSpPr>
              <p:spPr bwMode="auto">
                <a:xfrm rot="5400000">
                  <a:off x="8819947" y="4404338"/>
                  <a:ext cx="1731294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 bwMode="auto">
              <a:xfrm>
                <a:off x="9749081" y="598598"/>
                <a:ext cx="1669675" cy="591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770580" y="618216"/>
                <a:ext cx="397344" cy="496680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 bwMode="auto">
              <a:xfrm>
                <a:off x="9959627" y="874468"/>
                <a:ext cx="1638634" cy="6098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981125" y="894086"/>
                <a:ext cx="408625" cy="5107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16" name="Rectangle 15"/>
              <p:cNvSpPr/>
              <p:nvPr/>
            </p:nvSpPr>
            <p:spPr bwMode="auto">
              <a:xfrm>
                <a:off x="10229598" y="1170263"/>
                <a:ext cx="1537547" cy="58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275822" y="1211734"/>
                <a:ext cx="421091" cy="526363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0671652" y="1123457"/>
                <a:ext cx="1061829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Process</a:t>
                </a:r>
                <a:b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image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12446457" y="951740"/>
                <a:ext cx="1648320" cy="749114"/>
                <a:chOff x="12446457" y="951740"/>
                <a:chExt cx="1648320" cy="749114"/>
              </a:xfrm>
            </p:grpSpPr>
            <p:sp>
              <p:nvSpPr>
                <p:cNvPr id="41" name="Rectangle 40"/>
                <p:cNvSpPr/>
                <p:nvPr/>
              </p:nvSpPr>
              <p:spPr bwMode="auto">
                <a:xfrm>
                  <a:off x="12446457" y="951740"/>
                  <a:ext cx="1648320" cy="7491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2" name="Graphic 132">
                  <a:extLst>
                    <a:ext uri="{FF2B5EF4-FFF2-40B4-BE49-F238E27FC236}">
                      <a16:creationId xmlns:a16="http://schemas.microsoft.com/office/drawing/2014/main" id="{F73DD8CF-3E81-4241-A79A-7CBAB59C2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=""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72398" y="962037"/>
                  <a:ext cx="503663" cy="721917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43" name="TextBox 42"/>
                <p:cNvSpPr txBox="1"/>
                <p:nvPr/>
              </p:nvSpPr>
              <p:spPr>
                <a:xfrm>
                  <a:off x="12984858" y="988145"/>
                  <a:ext cx="1079485" cy="586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05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05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05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moderation</a:t>
                  </a: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11572495" y="2136792"/>
                <a:ext cx="1444917" cy="1620647"/>
                <a:chOff x="11572495" y="2136792"/>
                <a:chExt cx="1444917" cy="1620647"/>
              </a:xfrm>
            </p:grpSpPr>
            <p:sp>
              <p:nvSpPr>
                <p:cNvPr id="35" name="Rectangle 34"/>
                <p:cNvSpPr/>
                <p:nvPr/>
              </p:nvSpPr>
              <p:spPr bwMode="auto">
                <a:xfrm>
                  <a:off x="11572495" y="2162620"/>
                  <a:ext cx="1444917" cy="7729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6" name="Graphic 75">
                  <a:extLst>
                    <a:ext uri="{FF2B5EF4-FFF2-40B4-BE49-F238E27FC236}">
                      <a16:creationId xmlns:a16="http://schemas.microsoft.com/office/drawing/2014/main" id="{4A26D16D-645A-FF44-868A-D8CFF632BF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=""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93592" y="2171730"/>
                  <a:ext cx="508507" cy="728860"/>
                </a:xfrm>
                <a:prstGeom prst="rect">
                  <a:avLst/>
                </a:prstGeom>
              </p:spPr>
            </p:pic>
            <p:sp>
              <p:nvSpPr>
                <p:cNvPr id="37" name="TextBox 36"/>
                <p:cNvSpPr txBox="1"/>
                <p:nvPr/>
              </p:nvSpPr>
              <p:spPr>
                <a:xfrm>
                  <a:off x="11982833" y="2136792"/>
                  <a:ext cx="1012137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 color</a:t>
                  </a:r>
                  <a:b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data</a:t>
                  </a:r>
                </a:p>
              </p:txBody>
            </p:sp>
            <p:sp>
              <p:nvSpPr>
                <p:cNvPr id="38" name="Rectangle 37"/>
                <p:cNvSpPr/>
                <p:nvPr/>
              </p:nvSpPr>
              <p:spPr bwMode="auto">
                <a:xfrm>
                  <a:off x="11572495" y="3067776"/>
                  <a:ext cx="1444917" cy="689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9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=""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03182" y="3104043"/>
                  <a:ext cx="498918" cy="623648"/>
                </a:xfrm>
                <a:prstGeom prst="rect">
                  <a:avLst/>
                </a:prstGeom>
              </p:spPr>
            </p:pic>
            <p:sp>
              <p:nvSpPr>
                <p:cNvPr id="40" name="TextBox 39"/>
                <p:cNvSpPr txBox="1"/>
                <p:nvPr/>
              </p:nvSpPr>
              <p:spPr>
                <a:xfrm>
                  <a:off x="12001140" y="3074295"/>
                  <a:ext cx="895117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</a:t>
                  </a:r>
                  <a:b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storage</a:t>
                  </a: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130927" y="2086660"/>
                <a:ext cx="1319334" cy="1210180"/>
                <a:chOff x="4224615" y="2295685"/>
                <a:chExt cx="1742467" cy="1598305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4224615" y="2546292"/>
                  <a:ext cx="1742467" cy="1347698"/>
                  <a:chOff x="4224615" y="2546292"/>
                  <a:chExt cx="1742467" cy="1347698"/>
                </a:xfrm>
              </p:grpSpPr>
              <p:pic>
                <p:nvPicPr>
                  <p:cNvPr id="32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=""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4615" y="2546292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33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=""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28428" y="2846946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34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=""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94200" y="3136298"/>
                    <a:ext cx="972882" cy="7576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9" name="Down Arrow 28"/>
                <p:cNvSpPr/>
                <p:nvPr/>
              </p:nvSpPr>
              <p:spPr bwMode="auto">
                <a:xfrm>
                  <a:off x="4547764" y="2316401"/>
                  <a:ext cx="257783" cy="201926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0" name="Down Arrow 29"/>
                <p:cNvSpPr/>
                <p:nvPr/>
              </p:nvSpPr>
              <p:spPr bwMode="auto">
                <a:xfrm>
                  <a:off x="5258293" y="2343399"/>
                  <a:ext cx="257783" cy="445320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1" name="Down Arrow 30"/>
                <p:cNvSpPr/>
                <p:nvPr/>
              </p:nvSpPr>
              <p:spPr bwMode="auto">
                <a:xfrm>
                  <a:off x="5666767" y="2295685"/>
                  <a:ext cx="257783" cy="798313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8413004" y="2114741"/>
                <a:ext cx="1420083" cy="627310"/>
                <a:chOff x="8413004" y="2114741"/>
                <a:chExt cx="1420083" cy="627310"/>
              </a:xfrm>
            </p:grpSpPr>
            <p:sp>
              <p:nvSpPr>
                <p:cNvPr id="25" name="Rectangle 24"/>
                <p:cNvSpPr/>
                <p:nvPr/>
              </p:nvSpPr>
              <p:spPr bwMode="auto">
                <a:xfrm>
                  <a:off x="8413004" y="2114741"/>
                  <a:ext cx="1420083" cy="6273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6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=""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38624" y="2145021"/>
                  <a:ext cx="444743" cy="55592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27" name="TextBox 26"/>
                <p:cNvSpPr txBox="1"/>
                <p:nvPr/>
              </p:nvSpPr>
              <p:spPr>
                <a:xfrm>
                  <a:off x="8912854" y="2128879"/>
                  <a:ext cx="866260" cy="60016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upload</a:t>
                  </a:r>
                  <a:endPara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sp>
            <p:nvSpPr>
              <p:cNvPr id="23" name="Lightning Bolt 22"/>
              <p:cNvSpPr/>
              <p:nvPr/>
            </p:nvSpPr>
            <p:spPr bwMode="auto">
              <a:xfrm rot="15344842">
                <a:off x="9601469" y="1562463"/>
                <a:ext cx="554019" cy="680936"/>
              </a:xfrm>
              <a:prstGeom prst="lightningBolt">
                <a:avLst/>
              </a:prstGeom>
              <a:solidFill>
                <a:srgbClr val="FFC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449517" y="271124"/>
                <a:ext cx="1653338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gallery</a:t>
                </a:r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5510653" y="4012319"/>
            <a:ext cx="8742376" cy="3321024"/>
            <a:chOff x="5510653" y="4012319"/>
            <a:chExt cx="8742376" cy="3321024"/>
          </a:xfrm>
        </p:grpSpPr>
        <p:sp>
          <p:nvSpPr>
            <p:cNvPr id="54" name="Rectangle 53"/>
            <p:cNvSpPr/>
            <p:nvPr/>
          </p:nvSpPr>
          <p:spPr bwMode="auto">
            <a:xfrm>
              <a:off x="5551714" y="4012319"/>
              <a:ext cx="8701315" cy="3321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5510653" y="4213486"/>
              <a:ext cx="8310926" cy="2929327"/>
              <a:chOff x="5510653" y="4213486"/>
              <a:chExt cx="8310926" cy="2929327"/>
            </a:xfrm>
          </p:grpSpPr>
          <p:sp>
            <p:nvSpPr>
              <p:cNvPr id="56" name="Rectangle 55"/>
              <p:cNvSpPr/>
              <p:nvPr/>
            </p:nvSpPr>
            <p:spPr bwMode="auto">
              <a:xfrm>
                <a:off x="7669311" y="5315795"/>
                <a:ext cx="4623565" cy="18270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7" name="Graphic 13">
                <a:extLst>
                  <a:ext uri="{FF2B5EF4-FFF2-40B4-BE49-F238E27FC236}">
                    <a16:creationId xmlns:a16="http://schemas.microsoft.com/office/drawing/2014/main" id="{4B978A46-E50A-894A-BC86-7B37F99F6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=""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701525" y="5342915"/>
                <a:ext cx="499078" cy="744656"/>
              </a:xfrm>
              <a:prstGeom prst="rect">
                <a:avLst/>
              </a:prstGeom>
            </p:spPr>
          </p:pic>
          <p:grpSp>
            <p:nvGrpSpPr>
              <p:cNvPr id="58" name="Group 57"/>
              <p:cNvGrpSpPr/>
              <p:nvPr/>
            </p:nvGrpSpPr>
            <p:grpSpPr>
              <a:xfrm>
                <a:off x="9133344" y="4675529"/>
                <a:ext cx="1321753" cy="2222670"/>
                <a:chOff x="4894606" y="1666329"/>
                <a:chExt cx="2447925" cy="4508810"/>
              </a:xfrm>
            </p:grpSpPr>
            <p:grpSp>
              <p:nvGrpSpPr>
                <p:cNvPr id="92" name="Group 91"/>
                <p:cNvGrpSpPr/>
                <p:nvPr/>
              </p:nvGrpSpPr>
              <p:grpSpPr>
                <a:xfrm>
                  <a:off x="5615872" y="1666329"/>
                  <a:ext cx="1726659" cy="1045723"/>
                  <a:chOff x="3813243" y="5554494"/>
                  <a:chExt cx="1726659" cy="1045723"/>
                </a:xfrm>
              </p:grpSpPr>
              <p:sp>
                <p:nvSpPr>
                  <p:cNvPr id="98" name="Rectangle 97"/>
                  <p:cNvSpPr/>
                  <p:nvPr/>
                </p:nvSpPr>
                <p:spPr bwMode="auto">
                  <a:xfrm>
                    <a:off x="3813243" y="5554494"/>
                    <a:ext cx="1726659" cy="10457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99" name="Graphic 21">
                    <a:extLst>
                      <a:ext uri="{FF2B5EF4-FFF2-40B4-BE49-F238E27FC236}">
                        <a16:creationId xmlns:a16="http://schemas.microsoft.com/office/drawing/2014/main" id="{312CE227-7B0B-134D-A8D7-4AEA19FF7E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96DAC541-7B7A-43D3-8B79-37D633B846F1}">
                        <asvg:svgBlip xmlns=""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8382" y="5819823"/>
                    <a:ext cx="559831" cy="559833"/>
                  </a:xfrm>
                  <a:prstGeom prst="rect">
                    <a:avLst/>
                  </a:prstGeom>
                </p:spPr>
              </p:pic>
              <p:pic>
                <p:nvPicPr>
                  <p:cNvPr id="100" name="Graphic 82">
                    <a:extLst>
                      <a:ext uri="{FF2B5EF4-FFF2-40B4-BE49-F238E27FC236}">
                        <a16:creationId xmlns:a16="http://schemas.microsoft.com/office/drawing/2014/main" id="{2B05DD6C-F855-D840-A735-6649674A3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=""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11299" y="5819823"/>
                    <a:ext cx="571501" cy="571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8C637E71-652D-A24A-ADF8-26F137078D80}"/>
                    </a:ext>
                  </a:extLst>
                </p:cNvPr>
                <p:cNvGrpSpPr/>
                <p:nvPr/>
              </p:nvGrpSpPr>
              <p:grpSpPr>
                <a:xfrm>
                  <a:off x="5584587" y="4339102"/>
                  <a:ext cx="1072750" cy="1836037"/>
                  <a:chOff x="5559625" y="3143250"/>
                  <a:chExt cx="1072750" cy="1836037"/>
                </a:xfrm>
              </p:grpSpPr>
              <p:pic>
                <p:nvPicPr>
                  <p:cNvPr id="96" name="Graphic 6">
                    <a:extLst>
                      <a:ext uri="{FF2B5EF4-FFF2-40B4-BE49-F238E27FC236}">
                        <a16:creationId xmlns:a16="http://schemas.microsoft.com/office/drawing/2014/main" id="{4688A8FB-694A-8440-A65E-EA783A983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96DAC541-7B7A-43D3-8B79-37D633B846F1}">
                        <asvg:svgBlip xmlns=""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250" y="3143250"/>
                    <a:ext cx="571500" cy="571500"/>
                  </a:xfrm>
                  <a:prstGeom prst="rect">
                    <a:avLst/>
                  </a:prstGeom>
                </p:spPr>
              </p:pic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5559625" y="3761821"/>
                    <a:ext cx="1072750" cy="12174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rgbClr val="232F3E"/>
                        </a:solidFill>
                      </a:rPr>
                      <a:t>Select tiles</a:t>
                    </a:r>
                    <a:br>
                      <a:rPr lang="en-US" sz="1100" dirty="0">
                        <a:solidFill>
                          <a:srgbClr val="232F3E"/>
                        </a:solidFill>
                      </a:rPr>
                    </a:br>
                    <a:r>
                      <a:rPr lang="en-US" sz="1100" dirty="0">
                        <a:solidFill>
                          <a:srgbClr val="232F3E"/>
                        </a:solidFill>
                      </a:rPr>
                      <a:t>(F#)</a:t>
                    </a:r>
                  </a:p>
                </p:txBody>
              </p:sp>
            </p:grpSp>
            <p:sp>
              <p:nvSpPr>
                <p:cNvPr id="94" name="Down Arrow 93"/>
                <p:cNvSpPr/>
                <p:nvPr/>
              </p:nvSpPr>
              <p:spPr bwMode="auto">
                <a:xfrm>
                  <a:off x="6120152" y="2810716"/>
                  <a:ext cx="136187" cy="1467828"/>
                </a:xfrm>
                <a:prstGeom prst="down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5" name="Right Arrow 94"/>
                <p:cNvSpPr/>
                <p:nvPr/>
              </p:nvSpPr>
              <p:spPr bwMode="auto">
                <a:xfrm>
                  <a:off x="4894606" y="4541191"/>
                  <a:ext cx="860897" cy="165370"/>
                </a:xfrm>
                <a:prstGeom prst="rightArrow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10004258" y="5357234"/>
                <a:ext cx="1455983" cy="1773197"/>
                <a:chOff x="6615097" y="3115436"/>
                <a:chExt cx="1866224" cy="3436951"/>
              </a:xfrm>
            </p:grpSpPr>
            <p:grpSp>
              <p:nvGrpSpPr>
                <p:cNvPr id="83" name="Group 82"/>
                <p:cNvGrpSpPr/>
                <p:nvPr/>
              </p:nvGrpSpPr>
              <p:grpSpPr>
                <a:xfrm>
                  <a:off x="6615097" y="3489578"/>
                  <a:ext cx="1032460" cy="2364307"/>
                  <a:chOff x="6618368" y="3170191"/>
                  <a:chExt cx="1032460" cy="2364307"/>
                </a:xfrm>
              </p:grpSpPr>
              <p:sp>
                <p:nvSpPr>
                  <p:cNvPr id="89" name="Right Arrow 88"/>
                  <p:cNvSpPr/>
                  <p:nvPr/>
                </p:nvSpPr>
                <p:spPr bwMode="auto">
                  <a:xfrm>
                    <a:off x="6618368" y="4287448"/>
                    <a:ext cx="1002046" cy="171731"/>
                  </a:xfrm>
                  <a:prstGeom prst="rightArrow">
                    <a:avLst/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0" name="Bent-Up Arrow 89"/>
                  <p:cNvSpPr/>
                  <p:nvPr/>
                </p:nvSpPr>
                <p:spPr bwMode="auto">
                  <a:xfrm rot="5400000" flipH="1">
                    <a:off x="6641307" y="332647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1" name="Bent-Up Arrow 90"/>
                  <p:cNvSpPr/>
                  <p:nvPr/>
                </p:nvSpPr>
                <p:spPr bwMode="auto">
                  <a:xfrm rot="16200000" flipH="1" flipV="1">
                    <a:off x="6648497" y="453216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84" name="Group 83"/>
                <p:cNvGrpSpPr/>
                <p:nvPr/>
              </p:nvGrpSpPr>
              <p:grpSpPr>
                <a:xfrm>
                  <a:off x="7408570" y="3115436"/>
                  <a:ext cx="1072751" cy="3436951"/>
                  <a:chOff x="7411841" y="2796049"/>
                  <a:chExt cx="1072751" cy="3436951"/>
                </a:xfrm>
              </p:grpSpPr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3583964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rgbClr val="232F3E"/>
                        </a:solidFill>
                      </a:rPr>
                      <a:t>Small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4694460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rgbClr val="232F3E"/>
                        </a:solidFill>
                      </a:rPr>
                      <a:t>Medium</a:t>
                    </a:r>
                  </a:p>
                </p:txBody>
              </p: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1" y="5702311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rgbClr val="232F3E"/>
                        </a:solidFill>
                      </a:rPr>
                      <a:t>Large</a:t>
                    </a:r>
                  </a:p>
                </p:txBody>
              </p:sp>
              <p:sp>
                <p:nvSpPr>
                  <p:cNvPr id="88" name="Rectangle 87"/>
                  <p:cNvSpPr/>
                  <p:nvPr/>
                </p:nvSpPr>
                <p:spPr bwMode="auto">
                  <a:xfrm>
                    <a:off x="7479265" y="2796049"/>
                    <a:ext cx="1005327" cy="3381015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60" name="Group 59"/>
              <p:cNvGrpSpPr/>
              <p:nvPr/>
            </p:nvGrpSpPr>
            <p:grpSpPr>
              <a:xfrm>
                <a:off x="12720907" y="4505393"/>
                <a:ext cx="1100672" cy="600164"/>
                <a:chOff x="12720907" y="4505393"/>
                <a:chExt cx="1100672" cy="600164"/>
              </a:xfrm>
            </p:grpSpPr>
            <p:sp>
              <p:nvSpPr>
                <p:cNvPr id="80" name="Rectangle 79"/>
                <p:cNvSpPr/>
                <p:nvPr/>
              </p:nvSpPr>
              <p:spPr bwMode="auto">
                <a:xfrm>
                  <a:off x="12720907" y="4535721"/>
                  <a:ext cx="1096693" cy="5170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81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=""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49503" y="4569212"/>
                  <a:ext cx="375636" cy="469545"/>
                </a:xfrm>
                <a:prstGeom prst="rect">
                  <a:avLst/>
                </a:prstGeom>
              </p:spPr>
            </p:pic>
            <p:sp>
              <p:nvSpPr>
                <p:cNvPr id="82" name="TextBox 81"/>
                <p:cNvSpPr txBox="1"/>
                <p:nvPr/>
              </p:nvSpPr>
              <p:spPr>
                <a:xfrm>
                  <a:off x="12987376" y="4505393"/>
                  <a:ext cx="834203" cy="6001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Output</a:t>
                  </a:r>
                  <a:b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mosaic</a:t>
                  </a:r>
                </a:p>
              </p:txBody>
            </p:sp>
          </p:grpSp>
          <p:sp>
            <p:nvSpPr>
              <p:cNvPr id="61" name="Bent-Up Arrow 60"/>
              <p:cNvSpPr/>
              <p:nvPr/>
            </p:nvSpPr>
            <p:spPr bwMode="auto">
              <a:xfrm rot="16200000" flipV="1">
                <a:off x="11647116" y="4212824"/>
                <a:ext cx="485047" cy="1662535"/>
              </a:xfrm>
              <a:prstGeom prst="bentUpArrow">
                <a:avLst>
                  <a:gd name="adj1" fmla="val 8124"/>
                  <a:gd name="adj2" fmla="val 12849"/>
                  <a:gd name="adj3" fmla="val 9182"/>
                </a:avLst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669336" y="4500976"/>
                <a:ext cx="759572" cy="572527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11678078" y="5954541"/>
                <a:ext cx="614798" cy="566542"/>
                <a:chOff x="5559625" y="3143250"/>
                <a:chExt cx="1247153" cy="1149263"/>
              </a:xfrm>
            </p:grpSpPr>
            <p:pic>
              <p:nvPicPr>
                <p:cNvPr id="78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=""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247153" cy="530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Notify</a:t>
                  </a: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 flipH="1">
                <a:off x="11283372" y="5561640"/>
                <a:ext cx="516920" cy="1144703"/>
                <a:chOff x="6618368" y="3212403"/>
                <a:chExt cx="1048601" cy="2322095"/>
              </a:xfrm>
            </p:grpSpPr>
            <p:sp>
              <p:nvSpPr>
                <p:cNvPr id="75" name="Right Arrow 74"/>
                <p:cNvSpPr/>
                <p:nvPr/>
              </p:nvSpPr>
              <p:spPr bwMode="auto">
                <a:xfrm rot="10800000">
                  <a:off x="6618368" y="4302305"/>
                  <a:ext cx="1041411" cy="150513"/>
                </a:xfrm>
                <a:prstGeom prst="rightArrow">
                  <a:avLst>
                    <a:gd name="adj1" fmla="val 44117"/>
                    <a:gd name="adj2" fmla="val 5000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Bent-Up Arrow 75"/>
                <p:cNvSpPr/>
                <p:nvPr/>
              </p:nvSpPr>
              <p:spPr bwMode="auto">
                <a:xfrm rot="5400000" flipH="1">
                  <a:off x="6664638" y="3368690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Bent-Up Arrow 76"/>
                <p:cNvSpPr/>
                <p:nvPr/>
              </p:nvSpPr>
              <p:spPr bwMode="auto">
                <a:xfrm rot="16200000" flipH="1" flipV="1">
                  <a:off x="6663089" y="4532168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8542830" y="5988345"/>
                <a:ext cx="586386" cy="735819"/>
                <a:chOff x="5559625" y="3143250"/>
                <a:chExt cx="1072750" cy="1492649"/>
              </a:xfrm>
            </p:grpSpPr>
            <p:pic>
              <p:nvPicPr>
                <p:cNvPr id="73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=""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1"/>
                  <a:ext cx="1072750" cy="8740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Map colors</a:t>
                  </a:r>
                </a:p>
              </p:txBody>
            </p:sp>
          </p:grpSp>
          <p:pic>
            <p:nvPicPr>
              <p:cNvPr id="66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=""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893101" y="5420776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67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=""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894742" y="5977207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68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=""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881185" y="6548048"/>
                <a:ext cx="308581" cy="281728"/>
              </a:xfrm>
              <a:prstGeom prst="rect">
                <a:avLst/>
              </a:prstGeom>
            </p:spPr>
          </p:pic>
          <p:grpSp>
            <p:nvGrpSpPr>
              <p:cNvPr id="69" name="Group 68"/>
              <p:cNvGrpSpPr/>
              <p:nvPr/>
            </p:nvGrpSpPr>
            <p:grpSpPr>
              <a:xfrm>
                <a:off x="8454358" y="4576827"/>
                <a:ext cx="747869" cy="629005"/>
                <a:chOff x="3849376" y="1470893"/>
                <a:chExt cx="1368172" cy="1275972"/>
              </a:xfrm>
            </p:grpSpPr>
            <p:sp>
              <p:nvSpPr>
                <p:cNvPr id="71" name="TextBox 70"/>
                <p:cNvSpPr txBox="1"/>
                <p:nvPr/>
              </p:nvSpPr>
              <p:spPr>
                <a:xfrm>
                  <a:off x="3849376" y="1470893"/>
                  <a:ext cx="749343" cy="1048895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endParaRPr lang="en-US" sz="16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  <p:pic>
              <p:nvPicPr>
                <p:cNvPr id="72" name="Picture 71"/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11229" y="1840618"/>
                  <a:ext cx="1206319" cy="906247"/>
                </a:xfrm>
                <a:prstGeom prst="rect">
                  <a:avLst/>
                </a:prstGeom>
              </p:spPr>
            </p:pic>
          </p:grpSp>
          <p:sp>
            <p:nvSpPr>
              <p:cNvPr id="70" name="TextBox 69"/>
              <p:cNvSpPr txBox="1"/>
              <p:nvPr/>
            </p:nvSpPr>
            <p:spPr>
              <a:xfrm>
                <a:off x="5510653" y="4213486"/>
                <a:ext cx="2361865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Mosaic rendering</a:t>
                </a:r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269931" y="1880248"/>
            <a:ext cx="8643530" cy="4096959"/>
            <a:chOff x="269931" y="1880248"/>
            <a:chExt cx="8643530" cy="4096959"/>
          </a:xfrm>
        </p:grpSpPr>
        <p:sp>
          <p:nvSpPr>
            <p:cNvPr id="102" name="Bent-Up Arrow 101"/>
            <p:cNvSpPr/>
            <p:nvPr/>
          </p:nvSpPr>
          <p:spPr bwMode="auto">
            <a:xfrm flipV="1">
              <a:off x="3484976" y="4135199"/>
              <a:ext cx="5428485" cy="1842008"/>
            </a:xfrm>
            <a:prstGeom prst="bentUpArrow">
              <a:avLst>
                <a:gd name="adj1" fmla="val 2568"/>
                <a:gd name="adj2" fmla="val 7224"/>
                <a:gd name="adj3" fmla="val 6160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269931" y="1880248"/>
              <a:ext cx="5387837" cy="3966075"/>
              <a:chOff x="269931" y="1880248"/>
              <a:chExt cx="5387837" cy="3966075"/>
            </a:xfrm>
          </p:grpSpPr>
          <p:sp>
            <p:nvSpPr>
              <p:cNvPr id="104" name="Right Arrow 103"/>
              <p:cNvSpPr/>
              <p:nvPr/>
            </p:nvSpPr>
            <p:spPr bwMode="auto">
              <a:xfrm>
                <a:off x="3550894" y="2764656"/>
                <a:ext cx="2106874" cy="135934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5" name="Graphic 103">
                <a:extLst>
                  <a:ext uri="{FF2B5EF4-FFF2-40B4-BE49-F238E27FC236}">
                    <a16:creationId xmlns:a16="http://schemas.microsoft.com/office/drawing/2014/main" id="{CDCA25AE-3B67-134A-A6B1-FD3A506FA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=""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69931" y="3304943"/>
                <a:ext cx="629154" cy="629154"/>
              </a:xfrm>
              <a:prstGeom prst="rect">
                <a:avLst/>
              </a:prstGeom>
            </p:spPr>
          </p:pic>
          <p:grpSp>
            <p:nvGrpSpPr>
              <p:cNvPr id="106" name="Group 105"/>
              <p:cNvGrpSpPr/>
              <p:nvPr/>
            </p:nvGrpSpPr>
            <p:grpSpPr>
              <a:xfrm>
                <a:off x="1082775" y="1880248"/>
                <a:ext cx="3910954" cy="3966075"/>
                <a:chOff x="1082775" y="1880248"/>
                <a:chExt cx="3910954" cy="3966075"/>
              </a:xfrm>
            </p:grpSpPr>
            <p:sp>
              <p:nvSpPr>
                <p:cNvPr id="107" name="Rectangle 106"/>
                <p:cNvSpPr/>
                <p:nvPr/>
              </p:nvSpPr>
              <p:spPr bwMode="auto">
                <a:xfrm>
                  <a:off x="1082775" y="1985028"/>
                  <a:ext cx="3910954" cy="386129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08" name="Group 107"/>
                <p:cNvGrpSpPr/>
                <p:nvPr/>
              </p:nvGrpSpPr>
              <p:grpSpPr>
                <a:xfrm>
                  <a:off x="1236457" y="2477904"/>
                  <a:ext cx="2681930" cy="3116138"/>
                  <a:chOff x="1236457" y="2477904"/>
                  <a:chExt cx="2681930" cy="3116138"/>
                </a:xfrm>
              </p:grpSpPr>
              <p:grpSp>
                <p:nvGrpSpPr>
                  <p:cNvPr id="114" name="Group 113"/>
                  <p:cNvGrpSpPr/>
                  <p:nvPr/>
                </p:nvGrpSpPr>
                <p:grpSpPr>
                  <a:xfrm>
                    <a:off x="1476519" y="2477904"/>
                    <a:ext cx="1966281" cy="2114455"/>
                    <a:chOff x="2947481" y="2679160"/>
                    <a:chExt cx="3572190" cy="3841384"/>
                  </a:xfrm>
                </p:grpSpPr>
                <p:sp>
                  <p:nvSpPr>
                    <p:cNvPr id="126" name="Rectangle 125"/>
                    <p:cNvSpPr/>
                    <p:nvPr/>
                  </p:nvSpPr>
                  <p:spPr bwMode="auto">
                    <a:xfrm>
                      <a:off x="2947481" y="2679160"/>
                      <a:ext cx="3550595" cy="3841384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127" name="Graphic 65">
                      <a:extLst>
                        <a:ext uri="{FF2B5EF4-FFF2-40B4-BE49-F238E27FC236}">
                          <a16:creationId xmlns:a16="http://schemas.microsoft.com/office/drawing/2014/main" id="{2A27E9A0-EACE-F047-9F06-3B0B47C5BC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9">
                      <a:extLst>
                        <a:ext uri="{96DAC541-7B7A-43D3-8B79-37D633B846F1}">
                          <asvg:svgBlip xmlns="" xmlns:asvg="http://schemas.microsoft.com/office/drawing/2016/SVG/main" r:embed="rId3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19038" y="2752926"/>
                      <a:ext cx="870469" cy="108808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8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96DAC541-7B7A-43D3-8B79-37D633B846F1}">
                          <asvg:svgBlip xmlns="" xmlns:asvg="http://schemas.microsoft.com/office/drawing/2016/SVG/main" r:embed="rId1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3473577"/>
                      <a:ext cx="972882" cy="7576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9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96DAC541-7B7A-43D3-8B79-37D633B846F1}">
                          <asvg:svgBlip xmlns="" xmlns:asvg="http://schemas.microsoft.com/office/drawing/2016/SVG/main" r:embed="rId1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4470174"/>
                      <a:ext cx="972882" cy="7576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0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96DAC541-7B7A-43D3-8B79-37D633B846F1}">
                          <asvg:svgBlip xmlns="" xmlns:asvg="http://schemas.microsoft.com/office/drawing/2016/SVG/main" r:embed="rId1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5466771"/>
                      <a:ext cx="972882" cy="75769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1" name="TextBox 130"/>
                    <p:cNvSpPr txBox="1"/>
                    <p:nvPr/>
                  </p:nvSpPr>
                  <p:spPr>
                    <a:xfrm>
                      <a:off x="3585905" y="2683173"/>
                      <a:ext cx="2933766" cy="8135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1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Web server clusters</a:t>
                      </a:r>
                    </a:p>
                  </p:txBody>
                </p:sp>
              </p:grpSp>
              <p:grpSp>
                <p:nvGrpSpPr>
                  <p:cNvPr id="115" name="Group 114"/>
                  <p:cNvGrpSpPr/>
                  <p:nvPr/>
                </p:nvGrpSpPr>
                <p:grpSpPr>
                  <a:xfrm>
                    <a:off x="1236457" y="4912261"/>
                    <a:ext cx="993065" cy="681781"/>
                    <a:chOff x="814636" y="4912261"/>
                    <a:chExt cx="993065" cy="681781"/>
                  </a:xfrm>
                </p:grpSpPr>
                <p:grpSp>
                  <p:nvGrpSpPr>
                    <p:cNvPr id="122" name="Group 121"/>
                    <p:cNvGrpSpPr/>
                    <p:nvPr/>
                  </p:nvGrpSpPr>
                  <p:grpSpPr>
                    <a:xfrm>
                      <a:off x="814636" y="4966390"/>
                      <a:ext cx="921524" cy="627652"/>
                      <a:chOff x="823790" y="4967604"/>
                      <a:chExt cx="921524" cy="627652"/>
                    </a:xfrm>
                  </p:grpSpPr>
                  <p:sp>
                    <p:nvSpPr>
                      <p:cNvPr id="124" name="Rectangle 123"/>
                      <p:cNvSpPr/>
                      <p:nvPr/>
                    </p:nvSpPr>
                    <p:spPr bwMode="auto">
                      <a:xfrm>
                        <a:off x="823790" y="4967604"/>
                        <a:ext cx="921524" cy="6276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pic>
                    <p:nvPicPr>
                      <p:cNvPr id="125" name="Graphic 7">
                        <a:extLst>
                          <a:ext uri="{FF2B5EF4-FFF2-40B4-BE49-F238E27FC236}">
                            <a16:creationId xmlns:a16="http://schemas.microsoft.com/office/drawing/2014/main" id="{16B58360-019F-3A46-9AAA-F527DB5B7F2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1">
                        <a:extLst>
                          <a:ext uri="{96DAC541-7B7A-43D3-8B79-37D633B846F1}">
                            <asvg:svgBlip xmlns="" xmlns:asvg="http://schemas.microsoft.com/office/drawing/2016/SVG/main" r:embed="rId32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8523" y="4986282"/>
                        <a:ext cx="419436" cy="601192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23" name="TextBox 122"/>
                    <p:cNvSpPr txBox="1"/>
                    <p:nvPr/>
                  </p:nvSpPr>
                  <p:spPr>
                    <a:xfrm>
                      <a:off x="1122577" y="4912261"/>
                      <a:ext cx="685124" cy="62786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User</a:t>
                      </a:r>
                      <a:b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pool</a:t>
                      </a:r>
                    </a:p>
                  </p:txBody>
                </p:sp>
              </p:grpSp>
              <p:sp>
                <p:nvSpPr>
                  <p:cNvPr id="116" name="Up-Down Arrow 115"/>
                  <p:cNvSpPr/>
                  <p:nvPr/>
                </p:nvSpPr>
                <p:spPr bwMode="auto">
                  <a:xfrm>
                    <a:off x="1707420" y="4659497"/>
                    <a:ext cx="161782" cy="252764"/>
                  </a:xfrm>
                  <a:prstGeom prst="upDownArrow">
                    <a:avLst/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17" name="Bent-Up Arrow 116"/>
                  <p:cNvSpPr/>
                  <p:nvPr/>
                </p:nvSpPr>
                <p:spPr bwMode="auto">
                  <a:xfrm rot="16200000">
                    <a:off x="2576680" y="4353683"/>
                    <a:ext cx="920824" cy="477352"/>
                  </a:xfrm>
                  <a:prstGeom prst="bentUpArrow">
                    <a:avLst>
                      <a:gd name="adj1" fmla="val 10065"/>
                      <a:gd name="adj2" fmla="val 16234"/>
                      <a:gd name="adj3" fmla="val 18506"/>
                    </a:avLst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18" name="Group 117"/>
                  <p:cNvGrpSpPr/>
                  <p:nvPr/>
                </p:nvGrpSpPr>
                <p:grpSpPr>
                  <a:xfrm>
                    <a:off x="2374421" y="4905496"/>
                    <a:ext cx="1543966" cy="678234"/>
                    <a:chOff x="2374421" y="4905496"/>
                    <a:chExt cx="1543966" cy="678234"/>
                  </a:xfrm>
                </p:grpSpPr>
                <p:sp>
                  <p:nvSpPr>
                    <p:cNvPr id="119" name="Rectangle 118"/>
                    <p:cNvSpPr/>
                    <p:nvPr/>
                  </p:nvSpPr>
                  <p:spPr bwMode="auto">
                    <a:xfrm>
                      <a:off x="2374421" y="4954864"/>
                      <a:ext cx="1390383" cy="62886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120" name="Graphic 15">
                      <a:extLst>
                        <a:ext uri="{FF2B5EF4-FFF2-40B4-BE49-F238E27FC236}">
                          <a16:creationId xmlns:a16="http://schemas.microsoft.com/office/drawing/2014/main" id="{4F9756E1-2CB8-7A4E-BAB5-F808AA99DC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=""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92602" y="4976209"/>
                      <a:ext cx="521829" cy="57230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21" name="TextBox 120"/>
                    <p:cNvSpPr txBox="1"/>
                    <p:nvPr/>
                  </p:nvSpPr>
                  <p:spPr>
                    <a:xfrm>
                      <a:off x="2862436" y="4905496"/>
                      <a:ext cx="1055951" cy="6278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Container</a:t>
                      </a:r>
                      <a:b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image</a:t>
                      </a:r>
                      <a:endParaRPr lang="en-US" sz="2800" dirty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p:txBody>
                </p:sp>
              </p:grpSp>
            </p:grpSp>
            <p:sp>
              <p:nvSpPr>
                <p:cNvPr id="109" name="TextBox 108"/>
                <p:cNvSpPr txBox="1"/>
                <p:nvPr/>
              </p:nvSpPr>
              <p:spPr>
                <a:xfrm>
                  <a:off x="1237139" y="1880248"/>
                  <a:ext cx="2395528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24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Web front end</a:t>
                  </a:r>
                </a:p>
              </p:txBody>
            </p:sp>
            <p:sp>
              <p:nvSpPr>
                <p:cNvPr id="110" name="Rectangle 109"/>
                <p:cNvSpPr/>
                <p:nvPr/>
              </p:nvSpPr>
              <p:spPr bwMode="auto">
                <a:xfrm>
                  <a:off x="3550894" y="3296840"/>
                  <a:ext cx="1253614" cy="5839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3831537" y="3237969"/>
                  <a:ext cx="1101905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Parameter</a:t>
                  </a:r>
                  <a:b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Store</a:t>
                  </a:r>
                </a:p>
              </p:txBody>
            </p:sp>
            <p:pic>
              <p:nvPicPr>
                <p:cNvPr id="112" name="Graphic 53">
                  <a:extLst>
                    <a:ext uri="{FF2B5EF4-FFF2-40B4-BE49-F238E27FC236}">
                      <a16:creationId xmlns:a16="http://schemas.microsoft.com/office/drawing/2014/main" id="{EF3049AB-9C72-7B43-9C9E-B92B5A5A04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>
                  <a:extLst>
                    <a:ext uri="{96DAC541-7B7A-43D3-8B79-37D633B846F1}">
                      <asvg:svgBlip xmlns="" xmlns:asvg="http://schemas.microsoft.com/office/drawing/2016/SVG/main" r:embed="rId3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87859" y="3340328"/>
                  <a:ext cx="376353" cy="376352"/>
                </a:xfrm>
                <a:prstGeom prst="rect">
                  <a:avLst/>
                </a:prstGeom>
              </p:spPr>
            </p:pic>
            <p:sp>
              <p:nvSpPr>
                <p:cNvPr id="113" name="Right Arrow 112"/>
                <p:cNvSpPr/>
                <p:nvPr/>
              </p:nvSpPr>
              <p:spPr bwMode="auto">
                <a:xfrm flipH="1">
                  <a:off x="2747562" y="3530977"/>
                  <a:ext cx="780009" cy="181098"/>
                </a:xfrm>
                <a:prstGeom prst="rightArrow">
                  <a:avLst>
                    <a:gd name="adj1" fmla="val 28514"/>
                    <a:gd name="adj2" fmla="val 50000"/>
                  </a:avLst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408742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wrap</a:t>
            </a:r>
          </a:p>
        </p:txBody>
      </p:sp>
    </p:spTree>
    <p:extLst>
      <p:ext uri="{BB962C8B-B14F-4D97-AF65-F5344CB8AC3E}">
        <p14:creationId xmlns:p14="http://schemas.microsoft.com/office/powerpoint/2010/main" val="9994084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Useful links</a:t>
            </a: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23089" y="1427015"/>
            <a:ext cx="13984225" cy="6311697"/>
          </a:xfrm>
          <a:prstGeom prst="rect">
            <a:avLst/>
          </a:prstGeom>
        </p:spPr>
        <p:txBody>
          <a:bodyPr/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AWS .NET blog: </a:t>
            </a:r>
            <a:r>
              <a:rPr lang="en-US" dirty="0" smtClean="0">
                <a:hlinkClick r:id="rId2"/>
              </a:rPr>
              <a:t>https://aws.amazon.com/blogs/developer/tag/net/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AWS .NET Twitter Handle: @</a:t>
            </a:r>
            <a:r>
              <a:rPr lang="en-US" dirty="0" err="1" smtClean="0"/>
              <a:t>awsfornet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GitHub:</a:t>
            </a:r>
          </a:p>
          <a:p>
            <a:pPr lvl="1"/>
            <a:r>
              <a:rPr lang="en-US" dirty="0" smtClean="0"/>
              <a:t>AWS .NET Home: </a:t>
            </a:r>
            <a:r>
              <a:rPr lang="en-US" dirty="0">
                <a:hlinkClick r:id="rId3"/>
              </a:rPr>
              <a:t>https://github.com/aws/dotnet</a:t>
            </a:r>
            <a:endParaRPr lang="en-US" dirty="0" smtClean="0"/>
          </a:p>
          <a:p>
            <a:pPr lvl="1"/>
            <a:r>
              <a:rPr lang="en-US" dirty="0" smtClean="0"/>
              <a:t>AWS SDK for .NET: </a:t>
            </a:r>
            <a:r>
              <a:rPr lang="en-US" dirty="0" smtClean="0">
                <a:hlinkClick r:id="rId4"/>
              </a:rPr>
              <a:t>https://github.com/aws/aws-sdk-net</a:t>
            </a:r>
            <a:endParaRPr lang="en-US" dirty="0" smtClean="0"/>
          </a:p>
          <a:p>
            <a:pPr lvl="1"/>
            <a:r>
              <a:rPr lang="en-US" dirty="0" smtClean="0"/>
              <a:t>AWS Lambda for .NET Core: </a:t>
            </a:r>
            <a:r>
              <a:rPr lang="en-US" dirty="0" smtClean="0">
                <a:hlinkClick r:id="rId5"/>
              </a:rPr>
              <a:t>https://github.com/aws/aws-lambda-dotnet</a:t>
            </a:r>
            <a:endParaRPr lang="en-US" dirty="0" smtClean="0"/>
          </a:p>
          <a:p>
            <a:pPr lvl="1"/>
            <a:r>
              <a:rPr lang="en-US" dirty="0" smtClean="0"/>
              <a:t>AWS .NET Global Tools: </a:t>
            </a:r>
            <a:r>
              <a:rPr lang="en-US" dirty="0" smtClean="0">
                <a:hlinkClick r:id="rId6"/>
              </a:rPr>
              <a:t>https://github.com/aws/aws-extensions-for-dotnet-cli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Upcoming .NET support in AWS Toolkit for Visual Studio Code!</a:t>
            </a:r>
          </a:p>
          <a:p>
            <a:pPr lvl="1"/>
            <a:r>
              <a:rPr lang="en-US" dirty="0" smtClean="0">
                <a:hlinkClick r:id="rId7"/>
              </a:rPr>
              <a:t>https://github.com/aws/aws-toolkit-vscode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3979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Twitter: @</a:t>
            </a:r>
            <a:r>
              <a:rPr lang="en-US" dirty="0" err="1" smtClean="0"/>
              <a:t>socketnorm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8646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89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.NET Releases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4742837"/>
          </a:xfrm>
        </p:spPr>
        <p:txBody>
          <a:bodyPr/>
          <a:lstStyle/>
          <a:p>
            <a:r>
              <a:rPr lang="en-US" dirty="0"/>
              <a:t>ASP.NET Core Identity Provider for Amazon </a:t>
            </a:r>
            <a:r>
              <a:rPr lang="en-US" dirty="0" err="1"/>
              <a:t>Cognito</a:t>
            </a:r>
            <a:r>
              <a:rPr lang="en-US" dirty="0"/>
              <a:t> – General Available</a:t>
            </a:r>
          </a:p>
          <a:p>
            <a:pPr lvl="1"/>
            <a:r>
              <a:rPr lang="en-US" dirty="0">
                <a:hlinkClick r:id="rId2"/>
              </a:rPr>
              <a:t>https://aws.amazon.com/blogs/developer/now-generally-available-the-asp-net-core-identity-provider-for-amazon-cognito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AWS </a:t>
            </a:r>
            <a:r>
              <a:rPr lang="en-US" dirty="0"/>
              <a:t>X-RAY Support – General Available</a:t>
            </a:r>
          </a:p>
          <a:p>
            <a:pPr lvl="1"/>
            <a:r>
              <a:rPr lang="en-US" dirty="0">
                <a:hlinkClick r:id="rId3"/>
              </a:rPr>
              <a:t>https://aws.amazon.com/blogs/developer/aws-x-ray-support-for-net-core-is-ga/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AWS </a:t>
            </a:r>
            <a:r>
              <a:rPr lang="en-US" dirty="0"/>
              <a:t>SDK for .NET updated to .NET Standard 2.0</a:t>
            </a:r>
          </a:p>
          <a:p>
            <a:pPr lvl="1"/>
            <a:r>
              <a:rPr lang="en-US" dirty="0">
                <a:hlinkClick r:id="rId4"/>
              </a:rPr>
              <a:t>https://aws.amazon.com/blogs/developer/aws-sdk-for-net-now-targets-net-standard-2-0/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1600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Lambda </a:t>
            </a:r>
            <a:r>
              <a:rPr lang="en-US" dirty="0"/>
              <a:t>Layer </a:t>
            </a:r>
            <a:r>
              <a:rPr lang="en-US" dirty="0" smtClean="0"/>
              <a:t>Support for </a:t>
            </a:r>
            <a:r>
              <a:rPr lang="en-US" dirty="0"/>
              <a:t>.NET Core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022475"/>
            <a:ext cx="12959775" cy="4998291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Include .NET assemblies in layer to reduce deployment bundle size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Option to </a:t>
            </a:r>
            <a:r>
              <a:rPr lang="en-US" dirty="0" smtClean="0">
                <a:latin typeface="+mn-lt"/>
              </a:rPr>
              <a:t>pre-</a:t>
            </a:r>
            <a:r>
              <a:rPr lang="en-US" dirty="0" err="1" smtClean="0">
                <a:latin typeface="+mn-lt"/>
              </a:rPr>
              <a:t>jit</a:t>
            </a:r>
            <a:r>
              <a:rPr lang="en-US" dirty="0" smtClean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.NET assemblies to improve cold start 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  <a:hlinkClick r:id="rId3"/>
              </a:rPr>
              <a:t>https</a:t>
            </a:r>
            <a:r>
              <a:rPr lang="en-US" dirty="0">
                <a:latin typeface="+mn-lt"/>
                <a:hlinkClick r:id="rId3"/>
              </a:rPr>
              <a:t>://</a:t>
            </a:r>
            <a:r>
              <a:rPr lang="en-US" dirty="0" smtClean="0">
                <a:latin typeface="+mn-lt"/>
                <a:hlinkClick r:id="rId3"/>
              </a:rPr>
              <a:t>github.com/aws/aws-extensions-for-dotnet-cli/tree/master/src/docs/Layers.md</a:t>
            </a:r>
            <a:endParaRPr lang="en-US" dirty="0" smtClean="0">
              <a:latin typeface="+mn-lt"/>
            </a:endParaRPr>
          </a:p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49145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Lambda .NET </a:t>
            </a:r>
            <a:r>
              <a:rPr lang="en-US" dirty="0"/>
              <a:t>Core Custom Runtime </a:t>
            </a:r>
            <a:r>
              <a:rPr lang="en-US" dirty="0" smtClean="0"/>
              <a:t>Support</a:t>
            </a:r>
            <a:r>
              <a:rPr lang="en-US" sz="9600" dirty="0"/>
              <a:t/>
            </a:r>
            <a:br>
              <a:rPr lang="en-US" sz="9600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022475"/>
            <a:ext cx="11621864" cy="401648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Deploy .NET Core 2.2 or 3.0 Lambda functions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err="1" smtClean="0">
                <a:latin typeface="+mn-lt"/>
              </a:rPr>
              <a:t>Amazon.Lambda.RuntimeSupport</a:t>
            </a:r>
            <a:r>
              <a:rPr lang="en-US" dirty="0" smtClean="0">
                <a:latin typeface="+mn-lt"/>
              </a:rPr>
              <a:t> NuGet package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Package as a self contained application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>
                <a:hlinkClick r:id="rId3"/>
              </a:rPr>
              <a:t>https://aws.amazon.com/blogs/developer/announcing-amazon-lambda-runtimesupport</a:t>
            </a:r>
            <a:r>
              <a:rPr lang="en-US" dirty="0" smtClean="0">
                <a:hlinkClick r:id="rId3"/>
              </a:rPr>
              <a:t>/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1466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AWS Lambda 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3868751"/>
          </a:xfrm>
        </p:spPr>
        <p:txBody>
          <a:bodyPr/>
          <a:lstStyle/>
          <a:p>
            <a:r>
              <a:rPr lang="en-US" dirty="0" smtClean="0"/>
              <a:t>.NET Core Global Tool: </a:t>
            </a:r>
            <a:r>
              <a:rPr lang="en-US" dirty="0" err="1" smtClean="0"/>
              <a:t>Amazon.Lambda.Tools</a:t>
            </a:r>
            <a:endParaRPr lang="en-US" dirty="0"/>
          </a:p>
          <a:p>
            <a:pPr lvl="1"/>
            <a:r>
              <a:rPr lang="en-US" dirty="0" smtClean="0"/>
              <a:t>Cross platform command line tool</a:t>
            </a:r>
            <a:endParaRPr lang="en-US" dirty="0"/>
          </a:p>
          <a:p>
            <a:pPr lvl="2"/>
            <a:r>
              <a:rPr lang="en-US" dirty="0">
                <a:hlinkClick r:id="rId2"/>
              </a:rPr>
              <a:t>https://github.com/aws/aws-extensions-for-dotnet-cli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AWS Toolkit for Visual Studio</a:t>
            </a:r>
            <a:endParaRPr lang="en-US" dirty="0"/>
          </a:p>
          <a:p>
            <a:pPr lvl="1"/>
            <a:r>
              <a:rPr lang="en-US" dirty="0" smtClean="0"/>
              <a:t>Upcoming release for Visual Studio 2019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https://aws.amazon.com/visualstudio/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519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.NET applications on AWS</a:t>
            </a:r>
          </a:p>
        </p:txBody>
      </p:sp>
    </p:spTree>
    <p:extLst>
      <p:ext uri="{BB962C8B-B14F-4D97-AF65-F5344CB8AC3E}">
        <p14:creationId xmlns:p14="http://schemas.microsoft.com/office/powerpoint/2010/main" val="1672573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/>
              <a:t>Elastic Mosaic Processing Application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022475"/>
            <a:ext cx="6259513" cy="4555093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/>
              <a:t>What does it do?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/>
              <a:t>How was it built?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/>
              <a:t>What services were used?</a:t>
            </a:r>
          </a:p>
          <a:p>
            <a:pPr>
              <a:spcBef>
                <a:spcPts val="4200"/>
              </a:spcBef>
            </a:pPr>
            <a:r>
              <a:rPr lang="en-US" dirty="0"/>
              <a:t>What problems were solved?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03356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-05853_Summit_2019_Template_Light">
  <a:themeElements>
    <a:clrScheme name="Summit">
      <a:dk1>
        <a:srgbClr val="000000"/>
      </a:dk1>
      <a:lt1>
        <a:srgbClr val="FFFFFF"/>
      </a:lt1>
      <a:dk2>
        <a:srgbClr val="282828"/>
      </a:dk2>
      <a:lt2>
        <a:srgbClr val="F2F2F2"/>
      </a:lt2>
      <a:accent1>
        <a:srgbClr val="FF5252"/>
      </a:accent1>
      <a:accent2>
        <a:srgbClr val="527FFF"/>
      </a:accent2>
      <a:accent3>
        <a:srgbClr val="A166FF"/>
      </a:accent3>
      <a:accent4>
        <a:srgbClr val="FF6138"/>
      </a:accent4>
      <a:accent5>
        <a:srgbClr val="E72C97"/>
      </a:accent5>
      <a:accent6>
        <a:srgbClr val="FDC500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chemeClr val="accent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ummit 2019 template_16x9_light (1)" id="{CE5BD41F-FEF9-401F-8191-825B343EC2DA}" vid="{BA5CEF5C-D5D2-48E3-9A41-FC5AF438A5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630a2e83-186a-4a0f-ab27-bee8a8096abc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Summit 2019 template_16x9_light</Template>
  <TotalTime>2030</TotalTime>
  <Words>761</Words>
  <Application>Microsoft Office PowerPoint</Application>
  <PresentationFormat>Custom</PresentationFormat>
  <Paragraphs>208</Paragraphs>
  <Slides>35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Amazon Ember</vt:lpstr>
      <vt:lpstr>Amazon Ember Light</vt:lpstr>
      <vt:lpstr>Amazon Ember Medium</vt:lpstr>
      <vt:lpstr>Arial</vt:lpstr>
      <vt:lpstr>Arial Black</vt:lpstr>
      <vt:lpstr>Lucida Console</vt:lpstr>
      <vt:lpstr>Segoe UI</vt:lpstr>
      <vt:lpstr>4-05853_Summit_2019_Template_Light</vt:lpstr>
      <vt:lpstr>PowerPoint Presentation</vt:lpstr>
      <vt:lpstr>Developing with .NET Core on AWS </vt:lpstr>
      <vt:lpstr>What’s new for .NET on AWS</vt:lpstr>
      <vt:lpstr>Latest .NET Releases</vt:lpstr>
      <vt:lpstr>AWS Lambda Layer Support for .NET Core </vt:lpstr>
      <vt:lpstr>AWS Lambda .NET Core Custom Runtime Support </vt:lpstr>
      <vt:lpstr>.NET Core AWS Lambda Tools</vt:lpstr>
      <vt:lpstr>Modern .NET applications on AWS</vt:lpstr>
      <vt:lpstr>Simple Elastic Mosaic Processing Application</vt:lpstr>
      <vt:lpstr>What are we going to learn?</vt:lpstr>
      <vt:lpstr>What is a mosaic image?</vt:lpstr>
      <vt:lpstr>PowerPoint Presentation</vt:lpstr>
      <vt:lpstr>Mosaic tile gallery ingestion</vt:lpstr>
      <vt:lpstr>What does tile ingestion do?</vt:lpstr>
      <vt:lpstr>How tile ingestion works</vt:lpstr>
      <vt:lpstr>Why did we choose AWS Batch?</vt:lpstr>
      <vt:lpstr>Demo: Tile ingestion</vt:lpstr>
      <vt:lpstr>PowerPoint Presentation</vt:lpstr>
      <vt:lpstr>Mosaic rendering</vt:lpstr>
      <vt:lpstr>PowerPoint Presentation</vt:lpstr>
      <vt:lpstr>PowerPoint Presentation</vt:lpstr>
      <vt:lpstr>Demo: Mosaic rendering</vt:lpstr>
      <vt:lpstr>PowerPoint Presentation</vt:lpstr>
      <vt:lpstr>Web front-end</vt:lpstr>
      <vt:lpstr>PowerPoint Presentation</vt:lpstr>
      <vt:lpstr>PowerPoint Presentation</vt:lpstr>
      <vt:lpstr>Demo: Hosting the web front-end</vt:lpstr>
      <vt:lpstr>PowerPoint Presentation</vt:lpstr>
      <vt:lpstr>PowerPoint Presentation</vt:lpstr>
      <vt:lpstr>Revisiting the architecture</vt:lpstr>
      <vt:lpstr>PowerPoint Presentation</vt:lpstr>
      <vt:lpstr>Session wrap</vt:lpstr>
      <vt:lpstr>PowerPoint Presentation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Johanson, Norm</dc:creator>
  <cp:keywords>AWS Summit 2019</cp:keywords>
  <cp:lastModifiedBy>Johanson, Norm</cp:lastModifiedBy>
  <cp:revision>88</cp:revision>
  <dcterms:created xsi:type="dcterms:W3CDTF">2019-03-24T04:42:54Z</dcterms:created>
  <dcterms:modified xsi:type="dcterms:W3CDTF">2019-03-26T06:40:24Z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